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370" r:id="rId1"/>
  </p:sldMasterIdLst>
  <p:notesMasterIdLst>
    <p:notesMasterId r:id="rId37"/>
  </p:notesMasterIdLst>
  <p:handoutMasterIdLst>
    <p:handoutMasterId r:id="rId38"/>
  </p:handoutMasterIdLst>
  <p:sldIdLst>
    <p:sldId id="458" r:id="rId2"/>
    <p:sldId id="463" r:id="rId3"/>
    <p:sldId id="461" r:id="rId4"/>
    <p:sldId id="464" r:id="rId5"/>
    <p:sldId id="430" r:id="rId6"/>
    <p:sldId id="459" r:id="rId7"/>
    <p:sldId id="431" r:id="rId8"/>
    <p:sldId id="469" r:id="rId9"/>
    <p:sldId id="436" r:id="rId10"/>
    <p:sldId id="442" r:id="rId11"/>
    <p:sldId id="440" r:id="rId12"/>
    <p:sldId id="444" r:id="rId13"/>
    <p:sldId id="443" r:id="rId14"/>
    <p:sldId id="439" r:id="rId15"/>
    <p:sldId id="441" r:id="rId16"/>
    <p:sldId id="450" r:id="rId17"/>
    <p:sldId id="466" r:id="rId18"/>
    <p:sldId id="437" r:id="rId19"/>
    <p:sldId id="445" r:id="rId20"/>
    <p:sldId id="433" r:id="rId21"/>
    <p:sldId id="446" r:id="rId22"/>
    <p:sldId id="447" r:id="rId23"/>
    <p:sldId id="448" r:id="rId24"/>
    <p:sldId id="449" r:id="rId25"/>
    <p:sldId id="467" r:id="rId26"/>
    <p:sldId id="451" r:id="rId27"/>
    <p:sldId id="452" r:id="rId28"/>
    <p:sldId id="453" r:id="rId29"/>
    <p:sldId id="454" r:id="rId30"/>
    <p:sldId id="462" r:id="rId31"/>
    <p:sldId id="455" r:id="rId32"/>
    <p:sldId id="465" r:id="rId33"/>
    <p:sldId id="457" r:id="rId34"/>
    <p:sldId id="468" r:id="rId35"/>
    <p:sldId id="401" r:id="rId3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0" pos="3840" userDrawn="1">
          <p15:clr>
            <a:srgbClr val="A4A3A4"/>
          </p15:clr>
        </p15:guide>
        <p15:guide id="1" orient="horz" pos="2364" userDrawn="1">
          <p15:clr>
            <a:srgbClr val="A4A3A4"/>
          </p15:clr>
        </p15:guide>
        <p15:guide id="2" orient="horz" pos="640" userDrawn="1">
          <p15:clr>
            <a:srgbClr val="A4A3A4"/>
          </p15:clr>
        </p15:guide>
        <p15:guide id="3" orient="horz" pos="4088" userDrawn="1">
          <p15:clr>
            <a:srgbClr val="A4A3A4"/>
          </p15:clr>
        </p15:guide>
        <p15:guide id="4" pos="211" userDrawn="1">
          <p15:clr>
            <a:srgbClr val="A4A3A4"/>
          </p15:clr>
        </p15:guide>
        <p15:guide id="5" pos="7469" userDrawn="1">
          <p15:clr>
            <a:srgbClr val="A4A3A4"/>
          </p15:clr>
        </p15:guide>
        <p15:guide id="6" orient="horz" pos="232" userDrawn="1">
          <p15:clr>
            <a:srgbClr val="A4A3A4"/>
          </p15:clr>
        </p15:guide>
        <p15:guide id="7" orient="horz" pos="799" userDrawn="1">
          <p15:clr>
            <a:srgbClr val="A4A3A4"/>
          </p15:clr>
        </p15:guide>
        <p15:guide id="8" pos="438" userDrawn="1">
          <p15:clr>
            <a:srgbClr val="A4A3A4"/>
          </p15:clr>
        </p15:guide>
        <p15:guide id="9" pos="7242" userDrawn="1">
          <p15:clr>
            <a:srgbClr val="A4A3A4"/>
          </p15:clr>
        </p15:guide>
        <p15:guide id="10" orient="horz" pos="392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pos="3825">
          <p15:clr>
            <a:srgbClr val="A4A3A4"/>
          </p15:clr>
        </p15:guide>
        <p15:guide id="2" orient="horz" pos="2150">
          <p15:clr>
            <a:srgbClr val="A4A3A4"/>
          </p15:clr>
        </p15:guide>
        <p15:guide id="3" orient="horz" pos="907">
          <p15:clr>
            <a:srgbClr val="A4A3A4"/>
          </p15:clr>
        </p15:guide>
        <p15:guide id="4" orient="horz" pos="3988">
          <p15:clr>
            <a:srgbClr val="A4A3A4"/>
          </p15:clr>
        </p15:guide>
        <p15:guide id="5" pos="209">
          <p15:clr>
            <a:srgbClr val="A4A3A4"/>
          </p15:clr>
        </p15:guide>
        <p15:guide id="6" pos="7445">
          <p15:clr>
            <a:srgbClr val="A4A3A4"/>
          </p15:clr>
        </p15:guide>
        <p15:guide id="7" orient="horz" pos="11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48235"/>
    <a:srgbClr val="A6A6A6"/>
    <a:srgbClr val="FF8585"/>
    <a:srgbClr val="7F7F7F"/>
    <a:srgbClr val="2F5597"/>
    <a:srgbClr val="C55A11"/>
    <a:srgbClr val="F8CBAD"/>
    <a:srgbClr val="BDD7EE"/>
    <a:srgbClr val="7C7C7C"/>
    <a:srgbClr val="DAE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520" autoAdjust="0"/>
    <p:restoredTop sz="96279" autoAdjust="0"/>
  </p:normalViewPr>
  <p:slideViewPr>
    <p:cSldViewPr snapToGrid="0" snapToObjects="1" showGuides="1">
      <p:cViewPr varScale="1">
        <p:scale>
          <a:sx n="113" d="100"/>
          <a:sy n="113" d="100"/>
        </p:scale>
        <p:origin x="828" y="96"/>
      </p:cViewPr>
      <p:guideLst>
        <p:guide pos="3840"/>
        <p:guide orient="horz" pos="2364"/>
        <p:guide orient="horz" pos="640"/>
        <p:guide orient="horz" pos="4088"/>
        <p:guide pos="211"/>
        <p:guide pos="7469"/>
        <p:guide orient="horz" pos="232"/>
        <p:guide orient="horz" pos="799"/>
        <p:guide pos="438"/>
        <p:guide pos="7242"/>
        <p:guide orient="horz" pos="392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79" d="100"/>
          <a:sy n="79" d="100"/>
        </p:scale>
        <p:origin x="2550" y="102"/>
      </p:cViewPr>
      <p:guideLst>
        <p:guide pos="3825"/>
        <p:guide orient="horz" pos="2150"/>
        <p:guide orient="horz" pos="907"/>
        <p:guide orient="horz" pos="3988"/>
        <p:guide pos="209"/>
        <p:guide pos="7445"/>
        <p:guide orient="horz" pos="11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9214C1-2863-45BA-A7C5-D5EA3C3D4C30}" type="datetimeFigureOut">
              <a:rPr lang="ko-KR" altLang="en-US" smtClean="0"/>
              <a:t>2025-01-16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3020B9-F693-4639-BB27-7B1AD87C61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64276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63C85-90F6-445D-9B5B-8ABB00FB3043}" type="datetimeFigureOut">
              <a:rPr lang="ko-KR" altLang="en-US" smtClean="0"/>
              <a:t>2025-01-16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B16B34-ED2F-4269-81E8-097D50C902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08175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680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355"/>
            <a:ext cx="9144000" cy="165544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16/01/2025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6471210"/>
      </p:ext>
    </p:extLst>
  </p:cSld>
  <p:clrMapOvr>
    <a:masterClrMapping/>
  </p:clrMapOvr>
  <p:hf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6235" cy="435229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16/01/2025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0576019"/>
      </p:ext>
    </p:extLst>
  </p:cSld>
  <p:clrMapOvr>
    <a:masterClrMapping/>
  </p:clrMapOvr>
  <p:hf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215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215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16/01/2025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0114824"/>
      </p:ext>
    </p:extLst>
  </p:cSld>
  <p:clrMapOvr>
    <a:masterClrMapping/>
  </p:clrMapOvr>
  <p:hf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6235" cy="435229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16/01/2025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2659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10055"/>
            <a:ext cx="10515600" cy="285242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780"/>
            <a:ext cx="10515600" cy="149987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16/01/2025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7657563"/>
      </p:ext>
    </p:extLst>
  </p:cSld>
  <p:clrMapOvr>
    <a:masterClrMapping/>
  </p:clrMapOvr>
  <p:hf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65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65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16/01/2025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7481703"/>
      </p:ext>
    </p:extLst>
  </p:cSld>
  <p:clrMapOvr>
    <a:masterClrMapping/>
  </p:clrMapOvr>
  <p:hf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365125"/>
            <a:ext cx="10515600" cy="132588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40105" y="1681480"/>
            <a:ext cx="5157470" cy="8235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40105" y="2505075"/>
            <a:ext cx="5157470" cy="368490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480"/>
            <a:ext cx="5183505" cy="8235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505" cy="368490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16/01/2025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079785"/>
      </p:ext>
    </p:extLst>
  </p:cSld>
  <p:clrMapOvr>
    <a:masterClrMapping/>
  </p:clrMapOvr>
  <p:hf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16/01/2025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4917306"/>
      </p:ext>
    </p:extLst>
  </p:cSld>
  <p:clrMapOvr>
    <a:masterClrMapping/>
  </p:clrMapOvr>
  <p:hf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16/01/2025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0467006"/>
      </p:ext>
    </p:extLst>
  </p:cSld>
  <p:clrMapOvr>
    <a:masterClrMapping/>
  </p:clrMapOvr>
  <p:hf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505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40105" y="2057400"/>
            <a:ext cx="3931920" cy="381190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16/01/2025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3477895"/>
      </p:ext>
    </p:extLst>
  </p:cSld>
  <p:clrMapOvr>
    <a:masterClrMapping/>
  </p:clrMapOvr>
  <p:hf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505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40105" y="2057400"/>
            <a:ext cx="3931920" cy="381190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16/01/2025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2598419"/>
      </p:ext>
    </p:extLst>
  </p:cSld>
  <p:clrMapOvr>
    <a:masterClrMapping/>
  </p:clrMapOvr>
  <p:hf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l" latinLnBrk="0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16/01/2025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0494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46" r:id="rId1"/>
    <p:sldLayoutId id="2147484347" r:id="rId2"/>
    <p:sldLayoutId id="2147484348" r:id="rId3"/>
    <p:sldLayoutId id="2147484349" r:id="rId4"/>
    <p:sldLayoutId id="2147484350" r:id="rId5"/>
    <p:sldLayoutId id="2147484351" r:id="rId6"/>
    <p:sldLayoutId id="2147484352" r:id="rId7"/>
    <p:sldLayoutId id="2147484353" r:id="rId8"/>
    <p:sldLayoutId id="2147484354" r:id="rId9"/>
    <p:sldLayoutId id="2147484355" r:id="rId10"/>
    <p:sldLayoutId id="2147484356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2.png"/><Relationship Id="rId7" Type="http://schemas.openxmlformats.org/officeDocument/2006/relationships/image" Target="../media/image2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microsoft.com/office/2007/relationships/hdphoto" Target="../media/hdphoto3.wdp"/><Relationship Id="rId4" Type="http://schemas.openxmlformats.org/officeDocument/2006/relationships/image" Target="../media/image23.png"/><Relationship Id="rId9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11" Type="http://schemas.openxmlformats.org/officeDocument/2006/relationships/image" Target="../media/image4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microsoft.com/office/2007/relationships/hdphoto" Target="../media/hdphoto3.wdp"/><Relationship Id="rId9" Type="http://schemas.microsoft.com/office/2007/relationships/hdphoto" Target="../media/hdphoto4.wdp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microsoft.com/office/2007/relationships/hdphoto" Target="../media/hdphoto5.wdp"/><Relationship Id="rId7" Type="http://schemas.openxmlformats.org/officeDocument/2006/relationships/image" Target="../media/image4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4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8.png"/><Relationship Id="rId4" Type="http://schemas.openxmlformats.org/officeDocument/2006/relationships/image" Target="../media/image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3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7.png"/><Relationship Id="rId4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20BCB528-75DC-4A72-BEAE-8B2584430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ko-KR" altLang="en-US" dirty="0"/>
              <a:t>카드 관리 시스템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D08F52-D5F8-40FF-A45A-4FF9548E8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77077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제작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개요 및 알고리즘</a:t>
            </a:r>
            <a:endParaRPr lang="en-US" altLang="ko-KR" sz="2400" dirty="0"/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7EBE1608-B731-4C94-B764-265EBDB465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7439317"/>
              </p:ext>
            </p:extLst>
          </p:nvPr>
        </p:nvGraphicFramePr>
        <p:xfrm>
          <a:off x="1947703" y="1269570"/>
          <a:ext cx="8296593" cy="201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9659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카드를 제작하는 시스템이다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4188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조각을 소모하여 카드를 생성하는 시스템으로 플레이어가 획득하고 싶은 카드를 확정적으로 얻을 수 있는 수단이다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해당 시스템은 뽑기와 덱을 구축하기 위해 필수적으로 필요한 카드를 확정적으로 획득할 수 있는 수단으로 게임에 존재할 수 있는 진입장벽을 낮추는 역할을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또한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높은 레어도의 카드는 획득 시 일정 확률로 생성되고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팩에서 원하는 카드를 획득하고 획득한 카드가 높은 레어도의 카드일 확률은 매우 희박하다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하지만 제작 시스템을 반복적으로 사용하면 플레이어가 원하는 레어도의 카드를 획득할 확률을 높일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grpSp>
        <p:nvGrpSpPr>
          <p:cNvPr id="5" name="그룹 4">
            <a:extLst>
              <a:ext uri="{FF2B5EF4-FFF2-40B4-BE49-F238E27FC236}">
                <a16:creationId xmlns:a16="http://schemas.microsoft.com/office/drawing/2014/main" id="{72E798B4-0DAF-454D-A397-1755F4D11EAA}"/>
              </a:ext>
            </a:extLst>
          </p:cNvPr>
          <p:cNvGrpSpPr>
            <a:grpSpLocks noChangeAspect="1"/>
          </p:cNvGrpSpPr>
          <p:nvPr/>
        </p:nvGrpSpPr>
        <p:grpSpPr>
          <a:xfrm>
            <a:off x="3442478" y="3429000"/>
            <a:ext cx="5307043" cy="2714040"/>
            <a:chOff x="2695443" y="2769925"/>
            <a:chExt cx="6801111" cy="3478112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D385C651-7AE3-43DB-86C9-6A10B944AA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08" r="-1"/>
            <a:stretch/>
          </p:blipFill>
          <p:spPr>
            <a:xfrm>
              <a:off x="2695443" y="2769925"/>
              <a:ext cx="3032890" cy="1470446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12ED25E8-FAAB-4713-A5A0-16668AB2AF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63777" y="4529349"/>
              <a:ext cx="3032777" cy="1473064"/>
            </a:xfrm>
            <a:prstGeom prst="rect">
              <a:avLst/>
            </a:prstGeom>
          </p:spPr>
        </p:pic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6BFD396B-8438-431E-8D58-0136A98C857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63777" y="2769925"/>
              <a:ext cx="3032217" cy="1473065"/>
            </a:xfrm>
            <a:prstGeom prst="rect">
              <a:avLst/>
            </a:prstGeom>
          </p:spPr>
        </p:pic>
        <p:sp>
          <p:nvSpPr>
            <p:cNvPr id="33" name="화살표: U자형 32">
              <a:extLst>
                <a:ext uri="{FF2B5EF4-FFF2-40B4-BE49-F238E27FC236}">
                  <a16:creationId xmlns:a16="http://schemas.microsoft.com/office/drawing/2014/main" id="{AE9605F3-4FFF-4BF5-9AD7-6FDA131E8006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5875294" y="4103931"/>
              <a:ext cx="441969" cy="441969"/>
            </a:xfrm>
            <a:prstGeom prst="uturnArrow">
              <a:avLst>
                <a:gd name="adj1" fmla="val 26205"/>
                <a:gd name="adj2" fmla="val 25000"/>
                <a:gd name="adj3" fmla="val 39458"/>
                <a:gd name="adj4" fmla="val 0"/>
                <a:gd name="adj5" fmla="val 100000"/>
              </a:avLst>
            </a:prstGeom>
            <a:noFill/>
            <a:ln w="508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40E085B-E7F2-4D06-8601-5710FECF7197}"/>
                </a:ext>
              </a:extLst>
            </p:cNvPr>
            <p:cNvSpPr txBox="1"/>
            <p:nvPr/>
          </p:nvSpPr>
          <p:spPr>
            <a:xfrm>
              <a:off x="3161227" y="4240371"/>
              <a:ext cx="2101207" cy="2456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dirty="0"/>
                <a:t>카드 상세 정보창</a:t>
              </a:r>
              <a:endParaRPr lang="en-US" altLang="ko-KR" sz="1050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B6220E5-A182-4D8B-9C6A-0F65AC3181C2}"/>
                </a:ext>
              </a:extLst>
            </p:cNvPr>
            <p:cNvSpPr txBox="1"/>
            <p:nvPr/>
          </p:nvSpPr>
          <p:spPr>
            <a:xfrm>
              <a:off x="6929282" y="4240371"/>
              <a:ext cx="2101207" cy="2456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dirty="0"/>
                <a:t>결과 요약</a:t>
              </a:r>
              <a:endParaRPr lang="en-US" altLang="ko-KR" sz="1050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103BD94-5211-41FC-9755-7EEBD990AC70}"/>
                </a:ext>
              </a:extLst>
            </p:cNvPr>
            <p:cNvSpPr txBox="1"/>
            <p:nvPr/>
          </p:nvSpPr>
          <p:spPr>
            <a:xfrm>
              <a:off x="6929282" y="6002413"/>
              <a:ext cx="2101207" cy="2456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/>
                <a:t>제작 최종 확인</a:t>
              </a:r>
              <a:endParaRPr lang="en-US" altLang="ko-KR" sz="1050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A89E571C-604A-4AB4-BD25-E3801AE66455}"/>
                </a:ext>
              </a:extLst>
            </p:cNvPr>
            <p:cNvSpPr txBox="1"/>
            <p:nvPr/>
          </p:nvSpPr>
          <p:spPr>
            <a:xfrm>
              <a:off x="3161227" y="6002413"/>
              <a:ext cx="2101207" cy="2456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dirty="0"/>
                <a:t>카드 제작창</a:t>
              </a:r>
              <a:endParaRPr lang="en-US" altLang="ko-KR" sz="1050" dirty="0"/>
            </a:p>
          </p:txBody>
        </p:sp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19F2289F-73F3-4AD4-B3D3-8AB1F73507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95443" y="4527053"/>
              <a:ext cx="3036071" cy="14753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185670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제작 시스템 </a:t>
            </a:r>
            <a:r>
              <a:rPr lang="en-US" altLang="ko-KR" sz="3200" dirty="0"/>
              <a:t>- </a:t>
            </a:r>
            <a:r>
              <a:rPr lang="ko-KR" altLang="en-US" sz="2400" dirty="0"/>
              <a:t>제작창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1037142"/>
              </p:ext>
            </p:extLst>
          </p:nvPr>
        </p:nvGraphicFramePr>
        <p:xfrm>
          <a:off x="1564962" y="1503689"/>
          <a:ext cx="6782118" cy="140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8211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제작창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상세 정보 시스템에서 카드 제작 버튼을 마우스 좌 클릭하는 것으로 제작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창을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지정된 카드 매수 만큼의 카드를 제작할 때 필요한 조각량이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79386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제작창 팝업 시 카드 제작 매수는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로 설정되어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76083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취소 버튼을 마우스 좌 클릭하면 제작창을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6323687"/>
                  </a:ext>
                </a:extLst>
              </a:tr>
            </a:tbl>
          </a:graphicData>
        </a:graphic>
      </p:graphicFrame>
      <p:pic>
        <p:nvPicPr>
          <p:cNvPr id="27" name="그림 26">
            <a:extLst>
              <a:ext uri="{FF2B5EF4-FFF2-40B4-BE49-F238E27FC236}">
                <a16:creationId xmlns:a16="http://schemas.microsoft.com/office/drawing/2014/main" id="{8C0E0542-816E-4E00-96FF-A834B3E17A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379" r="-1"/>
          <a:stretch/>
        </p:blipFill>
        <p:spPr>
          <a:xfrm>
            <a:off x="1620157" y="3533193"/>
            <a:ext cx="2648772" cy="2042386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EA1C154F-524E-412C-AFEE-B6055C9E865E}"/>
              </a:ext>
            </a:extLst>
          </p:cNvPr>
          <p:cNvSpPr/>
          <p:nvPr/>
        </p:nvSpPr>
        <p:spPr>
          <a:xfrm>
            <a:off x="3178147" y="5210466"/>
            <a:ext cx="416202" cy="13281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A5CA8E0-399B-452C-A830-CF6ED548423E}"/>
              </a:ext>
            </a:extLst>
          </p:cNvPr>
          <p:cNvSpPr txBox="1"/>
          <p:nvPr/>
        </p:nvSpPr>
        <p:spPr>
          <a:xfrm>
            <a:off x="1620157" y="5564050"/>
            <a:ext cx="2648772" cy="276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카드 제작 버튼 클릭</a:t>
            </a:r>
            <a:endParaRPr lang="en-US" altLang="ko-KR" sz="1050" dirty="0"/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F15ECAFA-9F9C-4BD4-A85D-E65168CF85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6504" y="5253827"/>
            <a:ext cx="301255" cy="380754"/>
          </a:xfrm>
          <a:prstGeom prst="rect">
            <a:avLst/>
          </a:prstGeom>
          <a:ln>
            <a:noFill/>
          </a:ln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D489E9FD-0433-49F7-8A90-0CD01CF340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379" r="-1"/>
          <a:stretch/>
        </p:blipFill>
        <p:spPr>
          <a:xfrm>
            <a:off x="5289308" y="3528201"/>
            <a:ext cx="2648772" cy="2042386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E94DB59C-2CF1-43E7-B28C-F3F0D51264A0}"/>
              </a:ext>
            </a:extLst>
          </p:cNvPr>
          <p:cNvSpPr txBox="1"/>
          <p:nvPr/>
        </p:nvSpPr>
        <p:spPr>
          <a:xfrm>
            <a:off x="5289307" y="5570587"/>
            <a:ext cx="2648773" cy="276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카드 제작 창 팝업</a:t>
            </a:r>
            <a:endParaRPr lang="en-US" altLang="ko-KR" sz="1050" dirty="0"/>
          </a:p>
        </p:txBody>
      </p:sp>
      <p:cxnSp>
        <p:nvCxnSpPr>
          <p:cNvPr id="40" name="연결선: 꺾임 39">
            <a:extLst>
              <a:ext uri="{FF2B5EF4-FFF2-40B4-BE49-F238E27FC236}">
                <a16:creationId xmlns:a16="http://schemas.microsoft.com/office/drawing/2014/main" id="{A8C63A68-1417-4141-A925-1FE4E7F8B555}"/>
              </a:ext>
            </a:extLst>
          </p:cNvPr>
          <p:cNvCxnSpPr>
            <a:cxnSpLocks/>
            <a:stCxn id="31" idx="3"/>
            <a:endCxn id="44" idx="1"/>
          </p:cNvCxnSpPr>
          <p:nvPr/>
        </p:nvCxnSpPr>
        <p:spPr>
          <a:xfrm flipV="1">
            <a:off x="3877759" y="4549394"/>
            <a:ext cx="1741465" cy="894810"/>
          </a:xfrm>
          <a:prstGeom prst="bentConnector3">
            <a:avLst>
              <a:gd name="adj1" fmla="val 50000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그림 43">
            <a:extLst>
              <a:ext uri="{FF2B5EF4-FFF2-40B4-BE49-F238E27FC236}">
                <a16:creationId xmlns:a16="http://schemas.microsoft.com/office/drawing/2014/main" id="{0340DEA8-C679-44DD-BEB0-6F228D264E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9224" y="3634426"/>
            <a:ext cx="1988938" cy="1829935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36B45796-EF96-4BE3-B9E9-D1771EAE19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0491" y="1684838"/>
            <a:ext cx="1843696" cy="4296877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8D79DA5A-FA04-4E58-8A1C-D6D570265A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22657" y="3634426"/>
            <a:ext cx="1988937" cy="1829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7061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2D5565D8-CC53-452B-B664-79FAC51D50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1063" y="3275287"/>
            <a:ext cx="2687691" cy="247282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ACACE995-A4CB-4BE6-8A1F-0F99BD24B3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611" y="3275287"/>
            <a:ext cx="2687691" cy="2472828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제작 시스템 </a:t>
            </a:r>
            <a:r>
              <a:rPr lang="en-US" altLang="ko-KR" sz="3200" dirty="0"/>
              <a:t>- </a:t>
            </a:r>
            <a:r>
              <a:rPr lang="ko-KR" altLang="en-US" sz="2400" dirty="0"/>
              <a:t>제작 매수</a:t>
            </a:r>
            <a:r>
              <a:rPr lang="en-US" altLang="ko-KR" sz="2400" dirty="0"/>
              <a:t> </a:t>
            </a:r>
            <a:r>
              <a:rPr lang="ko-KR" altLang="en-US" sz="2400" dirty="0"/>
              <a:t>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7393400"/>
              </p:ext>
            </p:extLst>
          </p:nvPr>
        </p:nvGraphicFramePr>
        <p:xfrm>
          <a:off x="1528611" y="1505749"/>
          <a:ext cx="6445568" cy="167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4556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제작 매수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카드 제작 매수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는 한번에 제작을 원하는 카드 매수다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63489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-/+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버튼을 좌 클릭하거나 숫자를 직접 수정하는 것으로 제작할 카드의 매수를 조절한다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42023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설정 매수가 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1 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일 때 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[– 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버튼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]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을 클릭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하거나 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1 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이하의 값을 입력할 수 없다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62590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설정 매수가 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99 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일 때 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[+ 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버튼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]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을 클릭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하거나 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99 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이상의 값을 입력할 수 없다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40924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제작 매수에 변화가 있을 경우 제작에 필요한 조각을 재계산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7815273"/>
                  </a:ext>
                </a:extLst>
              </a:tr>
            </a:tbl>
          </a:graphicData>
        </a:graphic>
      </p:graphicFrame>
      <p:grpSp>
        <p:nvGrpSpPr>
          <p:cNvPr id="6" name="그룹 5">
            <a:extLst>
              <a:ext uri="{FF2B5EF4-FFF2-40B4-BE49-F238E27FC236}">
                <a16:creationId xmlns:a16="http://schemas.microsoft.com/office/drawing/2014/main" id="{C84A7844-2C1D-48DD-945A-411AB3EAFDB0}"/>
              </a:ext>
            </a:extLst>
          </p:cNvPr>
          <p:cNvGrpSpPr/>
          <p:nvPr/>
        </p:nvGrpSpPr>
        <p:grpSpPr>
          <a:xfrm>
            <a:off x="1526615" y="4066250"/>
            <a:ext cx="2689689" cy="1980253"/>
            <a:chOff x="4473673" y="3875215"/>
            <a:chExt cx="1238652" cy="911943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4E92C34A-9BF7-4FF9-94BC-375FDDB5510A}"/>
                </a:ext>
              </a:extLst>
            </p:cNvPr>
            <p:cNvSpPr/>
            <p:nvPr/>
          </p:nvSpPr>
          <p:spPr>
            <a:xfrm>
              <a:off x="5053498" y="3875215"/>
              <a:ext cx="503966" cy="256485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49" name="그림 48">
              <a:extLst>
                <a:ext uri="{FF2B5EF4-FFF2-40B4-BE49-F238E27FC236}">
                  <a16:creationId xmlns:a16="http://schemas.microsoft.com/office/drawing/2014/main" id="{A4AA98EF-7194-4686-9D83-3C5A25A244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73276" y="3918891"/>
              <a:ext cx="168377" cy="212810"/>
            </a:xfrm>
            <a:prstGeom prst="rect">
              <a:avLst/>
            </a:prstGeom>
            <a:ln>
              <a:noFill/>
            </a:ln>
          </p:spPr>
        </p:pic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8FBF4018-8511-405D-8D6C-3AE11A56E245}"/>
                </a:ext>
              </a:extLst>
            </p:cNvPr>
            <p:cNvSpPr txBox="1"/>
            <p:nvPr/>
          </p:nvSpPr>
          <p:spPr>
            <a:xfrm>
              <a:off x="4473673" y="4641411"/>
              <a:ext cx="1238652" cy="1457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dirty="0"/>
                <a:t>제작할 매수 변경</a:t>
              </a:r>
              <a:endParaRPr lang="en-US" altLang="ko-KR" sz="1050" dirty="0"/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88B1BAFC-3A20-4473-9D5D-2664F33B4407}"/>
              </a:ext>
            </a:extLst>
          </p:cNvPr>
          <p:cNvGrpSpPr>
            <a:grpSpLocks noChangeAspect="1"/>
          </p:cNvGrpSpPr>
          <p:nvPr/>
        </p:nvGrpSpPr>
        <p:grpSpPr>
          <a:xfrm>
            <a:off x="5041065" y="4738254"/>
            <a:ext cx="2687691" cy="1313971"/>
            <a:chOff x="4451934" y="5537170"/>
            <a:chExt cx="1256699" cy="614381"/>
          </a:xfrm>
        </p:grpSpPr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55AAB750-E824-4B15-8FF8-306E1C06F6BD}"/>
                </a:ext>
              </a:extLst>
            </p:cNvPr>
            <p:cNvSpPr/>
            <p:nvPr/>
          </p:nvSpPr>
          <p:spPr>
            <a:xfrm>
              <a:off x="5020426" y="5537170"/>
              <a:ext cx="641618" cy="272537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10F31C4E-E6B7-48BC-A885-4E25CA605853}"/>
                </a:ext>
              </a:extLst>
            </p:cNvPr>
            <p:cNvSpPr txBox="1"/>
            <p:nvPr/>
          </p:nvSpPr>
          <p:spPr>
            <a:xfrm>
              <a:off x="4451934" y="6003570"/>
              <a:ext cx="1256699" cy="1479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dirty="0"/>
                <a:t>제작 후 예상 변화</a:t>
              </a:r>
              <a:endParaRPr lang="en-US" altLang="ko-KR" sz="1050" dirty="0"/>
            </a:p>
          </p:txBody>
        </p:sp>
      </p:grpSp>
      <p:cxnSp>
        <p:nvCxnSpPr>
          <p:cNvPr id="53" name="연결선: 꺾임 52">
            <a:extLst>
              <a:ext uri="{FF2B5EF4-FFF2-40B4-BE49-F238E27FC236}">
                <a16:creationId xmlns:a16="http://schemas.microsoft.com/office/drawing/2014/main" id="{F6FDC489-18C8-4EED-8955-C6ECA4120480}"/>
              </a:ext>
            </a:extLst>
          </p:cNvPr>
          <p:cNvCxnSpPr>
            <a:cxnSpLocks/>
            <a:stCxn id="49" idx="3"/>
            <a:endCxn id="51" idx="1"/>
          </p:cNvCxnSpPr>
          <p:nvPr/>
        </p:nvCxnSpPr>
        <p:spPr>
          <a:xfrm>
            <a:off x="4062843" y="4392146"/>
            <a:ext cx="2194051" cy="637544"/>
          </a:xfrm>
          <a:prstGeom prst="bentConnector3">
            <a:avLst>
              <a:gd name="adj1" fmla="val 50000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>
            <a:extLst>
              <a:ext uri="{FF2B5EF4-FFF2-40B4-BE49-F238E27FC236}">
                <a16:creationId xmlns:a16="http://schemas.microsoft.com/office/drawing/2014/main" id="{B1EE20F1-FCED-43D2-BEB1-4101011197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3512" y="1945396"/>
            <a:ext cx="2859711" cy="3873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2781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제작 시스템 </a:t>
            </a:r>
            <a:r>
              <a:rPr lang="en-US" altLang="ko-KR" sz="3200" dirty="0"/>
              <a:t>- </a:t>
            </a:r>
            <a:r>
              <a:rPr lang="ko-KR" altLang="en-US" sz="2400" dirty="0"/>
              <a:t>조각 부족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9182137"/>
              </p:ext>
            </p:extLst>
          </p:nvPr>
        </p:nvGraphicFramePr>
        <p:xfrm>
          <a:off x="875722" y="1693500"/>
          <a:ext cx="6629718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2971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조각 부족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제작에 필요한 조각량이 보유 중인 조각량을 초과하면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조각 부족 텍스트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를 팝업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098473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조각 부족 텍스트에는 현재 최대 제작 가능한 매수와 최대 제작 시 조각 변화량이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25072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조각이 부족한 상태에서는 제작 버튼이 비활성화되어 클릭할 수 없다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0548175"/>
                  </a:ext>
                </a:extLst>
              </a:tr>
            </a:tbl>
          </a:graphicData>
        </a:graphic>
      </p:graphicFrame>
      <p:sp>
        <p:nvSpPr>
          <p:cNvPr id="64" name="TextBox 63">
            <a:extLst>
              <a:ext uri="{FF2B5EF4-FFF2-40B4-BE49-F238E27FC236}">
                <a16:creationId xmlns:a16="http://schemas.microsoft.com/office/drawing/2014/main" id="{972084FA-52B7-4902-B0EC-BA71048EF41F}"/>
              </a:ext>
            </a:extLst>
          </p:cNvPr>
          <p:cNvSpPr txBox="1">
            <a:spLocks/>
          </p:cNvSpPr>
          <p:nvPr/>
        </p:nvSpPr>
        <p:spPr>
          <a:xfrm>
            <a:off x="4261803" y="5595370"/>
            <a:ext cx="2738784" cy="311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조각 부족 텍스트 팝업</a:t>
            </a:r>
            <a:endParaRPr lang="en-US" altLang="ko-KR" sz="1050" dirty="0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8E53C44A-F6EF-4C92-920A-157B5488A2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1806" y="3092250"/>
            <a:ext cx="2738781" cy="2519832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0B0005EA-5ADC-4DC9-B16A-ADE187A154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722" y="3092250"/>
            <a:ext cx="2738781" cy="2519832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C8414A09-A638-422D-8171-C0ECD7290CC6}"/>
              </a:ext>
            </a:extLst>
          </p:cNvPr>
          <p:cNvSpPr/>
          <p:nvPr/>
        </p:nvSpPr>
        <p:spPr>
          <a:xfrm>
            <a:off x="2221488" y="3862820"/>
            <a:ext cx="1007281" cy="30129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25456AF0-17E6-4304-83C0-60E3C3468E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1656" y="4060300"/>
            <a:ext cx="359979" cy="454975"/>
          </a:xfrm>
          <a:prstGeom prst="rect">
            <a:avLst/>
          </a:prstGeom>
          <a:ln>
            <a:noFill/>
          </a:ln>
        </p:spPr>
      </p:pic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8EDE41D5-2FBC-49FB-B843-F4FBE86827C4}"/>
              </a:ext>
            </a:extLst>
          </p:cNvPr>
          <p:cNvCxnSpPr>
            <a:cxnSpLocks/>
            <a:stCxn id="12" idx="3"/>
            <a:endCxn id="17" idx="1"/>
          </p:cNvCxnSpPr>
          <p:nvPr/>
        </p:nvCxnSpPr>
        <p:spPr>
          <a:xfrm>
            <a:off x="3421635" y="4287788"/>
            <a:ext cx="2096255" cy="168870"/>
          </a:xfrm>
          <a:prstGeom prst="bentConnector3">
            <a:avLst>
              <a:gd name="adj1" fmla="val 50000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7230170-2F13-4D62-8FAF-BF19ADD4574E}"/>
              </a:ext>
            </a:extLst>
          </p:cNvPr>
          <p:cNvSpPr/>
          <p:nvPr/>
        </p:nvSpPr>
        <p:spPr>
          <a:xfrm>
            <a:off x="5517890" y="4201026"/>
            <a:ext cx="1383448" cy="511264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04EF5B2-BE47-4931-A218-ACAE056FBDED}"/>
              </a:ext>
            </a:extLst>
          </p:cNvPr>
          <p:cNvSpPr txBox="1">
            <a:spLocks/>
          </p:cNvSpPr>
          <p:nvPr/>
        </p:nvSpPr>
        <p:spPr>
          <a:xfrm>
            <a:off x="875722" y="5612082"/>
            <a:ext cx="2738781" cy="496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조각이 부족할 매수를</a:t>
            </a:r>
            <a:endParaRPr lang="en-US" altLang="ko-KR" sz="1050" dirty="0"/>
          </a:p>
          <a:p>
            <a:pPr algn="ctr"/>
            <a:r>
              <a:rPr lang="ko-KR" altLang="en-US" sz="1050" dirty="0"/>
              <a:t>카드 제작 매수에 입력</a:t>
            </a:r>
            <a:endParaRPr lang="en-US" altLang="ko-KR" sz="105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36D35A6-7AC0-481C-A60D-E4CE2A204A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05440" y="2267707"/>
            <a:ext cx="3991235" cy="3190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0625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B0875E78-0B05-4166-8E36-F1859CD330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1072" y="3322619"/>
            <a:ext cx="4085670" cy="2879569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4B39C187-EE64-4460-AD54-F995B581E5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965" y="3627479"/>
            <a:ext cx="2438561" cy="2243613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제작</a:t>
            </a:r>
            <a:r>
              <a:rPr lang="en-US" altLang="ko-KR" sz="3200" dirty="0"/>
              <a:t> </a:t>
            </a:r>
            <a:r>
              <a:rPr lang="ko-KR" altLang="en-US" sz="3200" dirty="0"/>
              <a:t>시스템 </a:t>
            </a:r>
            <a:r>
              <a:rPr lang="en-US" altLang="ko-KR" sz="3200" dirty="0"/>
              <a:t>- </a:t>
            </a:r>
            <a:r>
              <a:rPr lang="ko-KR" altLang="en-US" sz="2400" dirty="0"/>
              <a:t>제작 최종 확인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1125962"/>
              </p:ext>
            </p:extLst>
          </p:nvPr>
        </p:nvGraphicFramePr>
        <p:xfrm>
          <a:off x="2877978" y="1372109"/>
          <a:ext cx="6436043" cy="1950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36043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제작 최종 확인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제작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버튼을 클릭하면 제작 최종 확인창이 팝업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제작 최종 확인창 팝업 시 등급별 조각 필요량이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511369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제작에 소비될 조각의 숫자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제작하는 카드의 이름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제작할 카드의 매수가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19345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제작 후 조각의 변화량이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47540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확인 버튼을 클릭하면 카드 조각을 소모하여 카드를 제작 매수 만큼 획득한다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38608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취소 버튼을 클릭하면 제작 최종 확인창을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9388025"/>
                  </a:ext>
                </a:extLst>
              </a:tr>
            </a:tbl>
          </a:graphicData>
        </a:graphic>
      </p:graphicFrame>
      <p:grpSp>
        <p:nvGrpSpPr>
          <p:cNvPr id="15" name="그룹 14">
            <a:extLst>
              <a:ext uri="{FF2B5EF4-FFF2-40B4-BE49-F238E27FC236}">
                <a16:creationId xmlns:a16="http://schemas.microsoft.com/office/drawing/2014/main" id="{2C89C69E-90B9-4953-9CB0-0CA23E5E7AB5}"/>
              </a:ext>
            </a:extLst>
          </p:cNvPr>
          <p:cNvGrpSpPr/>
          <p:nvPr/>
        </p:nvGrpSpPr>
        <p:grpSpPr>
          <a:xfrm>
            <a:off x="3668385" y="3627480"/>
            <a:ext cx="3385235" cy="2243614"/>
            <a:chOff x="4065247" y="3919845"/>
            <a:chExt cx="3370045" cy="2233547"/>
          </a:xfrm>
        </p:grpSpPr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30828731-AEE6-49A1-84AE-EE9AD0588BB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536460" y="3919845"/>
              <a:ext cx="2427621" cy="2233547"/>
            </a:xfrm>
            <a:prstGeom prst="rect">
              <a:avLst/>
            </a:prstGeom>
          </p:spPr>
        </p:pic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4D7BE460-8509-4492-BCFD-D454CB38827D}"/>
                </a:ext>
              </a:extLst>
            </p:cNvPr>
            <p:cNvGrpSpPr/>
            <p:nvPr/>
          </p:nvGrpSpPr>
          <p:grpSpPr>
            <a:xfrm>
              <a:off x="4065247" y="3966907"/>
              <a:ext cx="3370045" cy="2139421"/>
              <a:chOff x="4410976" y="3826932"/>
              <a:chExt cx="3370045" cy="2139421"/>
            </a:xfrm>
          </p:grpSpPr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id="{F794F39B-6B8D-4D4E-B1A5-6F7A964AC7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410976" y="3826932"/>
                <a:ext cx="3370045" cy="1021046"/>
              </a:xfrm>
              <a:prstGeom prst="rect">
                <a:avLst/>
              </a:prstGeom>
            </p:spPr>
          </p:pic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85A6CBCB-6764-4E70-8FFF-221D0260C4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377614" y="4847525"/>
                <a:ext cx="1436769" cy="111882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</p:pic>
        </p:grp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FD2DBAE-C163-4A6A-9E59-1D6AB8836A56}"/>
              </a:ext>
            </a:extLst>
          </p:cNvPr>
          <p:cNvSpPr/>
          <p:nvPr/>
        </p:nvSpPr>
        <p:spPr>
          <a:xfrm>
            <a:off x="2263955" y="5585682"/>
            <a:ext cx="784945" cy="150662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37C857A4-43AE-4A30-A37D-7908DFB0C868}"/>
              </a:ext>
            </a:extLst>
          </p:cNvPr>
          <p:cNvCxnSpPr>
            <a:cxnSpLocks/>
            <a:stCxn id="20" idx="3"/>
            <a:endCxn id="19" idx="1"/>
          </p:cNvCxnSpPr>
          <p:nvPr/>
        </p:nvCxnSpPr>
        <p:spPr>
          <a:xfrm flipV="1">
            <a:off x="3075009" y="4749286"/>
            <a:ext cx="505518" cy="1047179"/>
          </a:xfrm>
          <a:prstGeom prst="bentConnector3">
            <a:avLst>
              <a:gd name="adj1" fmla="val 50000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3480CEF-F8A0-4791-A8A0-6EC45830E6B1}"/>
              </a:ext>
            </a:extLst>
          </p:cNvPr>
          <p:cNvSpPr/>
          <p:nvPr/>
        </p:nvSpPr>
        <p:spPr>
          <a:xfrm>
            <a:off x="3580527" y="3607770"/>
            <a:ext cx="3552689" cy="228303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7EEBF6A-86DF-44C5-8A80-A375A4F682AB}"/>
              </a:ext>
            </a:extLst>
          </p:cNvPr>
          <p:cNvSpPr txBox="1"/>
          <p:nvPr/>
        </p:nvSpPr>
        <p:spPr>
          <a:xfrm>
            <a:off x="993966" y="5871093"/>
            <a:ext cx="2438562" cy="2550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제작 버튼 클릭</a:t>
            </a:r>
            <a:endParaRPr lang="en-US" altLang="ko-KR" sz="105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6B09982-C419-4778-8EA9-506419EFE7F0}"/>
              </a:ext>
            </a:extLst>
          </p:cNvPr>
          <p:cNvSpPr txBox="1"/>
          <p:nvPr/>
        </p:nvSpPr>
        <p:spPr>
          <a:xfrm>
            <a:off x="3572668" y="5897167"/>
            <a:ext cx="3579104" cy="2903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예상 결과 창 및 등급별 조각 필요량 팝업</a:t>
            </a:r>
            <a:endParaRPr lang="en-US" altLang="ko-KR" sz="105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E2EC500-94FE-40F4-98C8-806FBD46F5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68385" y="3674754"/>
            <a:ext cx="3385235" cy="1033388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8DFA00AB-0C29-460E-B38E-6A7BA7B994B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59615" y="5660347"/>
            <a:ext cx="215394" cy="272235"/>
          </a:xfrm>
          <a:prstGeom prst="rect">
            <a:avLst/>
          </a:prstGeom>
          <a:ln>
            <a:noFill/>
          </a:ln>
        </p:spPr>
      </p:pic>
      <p:sp>
        <p:nvSpPr>
          <p:cNvPr id="11" name="순서도: 다른 페이지 연결선 10">
            <a:extLst>
              <a:ext uri="{FF2B5EF4-FFF2-40B4-BE49-F238E27FC236}">
                <a16:creationId xmlns:a16="http://schemas.microsoft.com/office/drawing/2014/main" id="{AEFA8562-57B2-4A5B-BC1B-8231A7AF40ED}"/>
              </a:ext>
            </a:extLst>
          </p:cNvPr>
          <p:cNvSpPr>
            <a:spLocks noChangeAspect="1"/>
          </p:cNvSpPr>
          <p:nvPr/>
        </p:nvSpPr>
        <p:spPr>
          <a:xfrm>
            <a:off x="11016876" y="5753278"/>
            <a:ext cx="469866" cy="469866"/>
          </a:xfrm>
          <a:prstGeom prst="flowChartOffpage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P.47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13830746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864F3C0F-6B18-4435-B559-28EC67AB2A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2569" y="1484486"/>
            <a:ext cx="2845256" cy="4628552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제작</a:t>
            </a:r>
            <a:r>
              <a:rPr lang="en-US" altLang="ko-KR" sz="3200" dirty="0"/>
              <a:t> </a:t>
            </a:r>
            <a:r>
              <a:rPr lang="ko-KR" altLang="en-US" sz="3200" dirty="0"/>
              <a:t>시스템 </a:t>
            </a:r>
            <a:r>
              <a:rPr lang="en-US" altLang="ko-KR" sz="3200" dirty="0"/>
              <a:t>- </a:t>
            </a:r>
            <a:r>
              <a:rPr lang="ko-KR" altLang="en-US" sz="2400" dirty="0"/>
              <a:t>제작 결과 요약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240284"/>
              </p:ext>
            </p:extLst>
          </p:nvPr>
        </p:nvGraphicFramePr>
        <p:xfrm>
          <a:off x="1921591" y="1847781"/>
          <a:ext cx="5651818" cy="140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5181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제작 결과 요약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제작으로 카드를 획득했을 때 제작 결과 요약창을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나열된 카드는 레어도가 높은 카드를 왼쪽에 낮은 카드를 오른쪽에 나열한다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47540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나열된 카드를 클릭하는 것으로 카드를 확대한다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95152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카드를 제외한 영역을 클릭하면 결과 요약창과 최종 제작 확인창을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39628346"/>
                  </a:ext>
                </a:extLst>
              </a:tr>
            </a:tbl>
          </a:graphicData>
        </a:graphic>
      </p:graphicFrame>
      <p:grpSp>
        <p:nvGrpSpPr>
          <p:cNvPr id="4" name="그룹 3">
            <a:extLst>
              <a:ext uri="{FF2B5EF4-FFF2-40B4-BE49-F238E27FC236}">
                <a16:creationId xmlns:a16="http://schemas.microsoft.com/office/drawing/2014/main" id="{27995870-6B7C-4638-89CE-592B2A364D4D}"/>
              </a:ext>
            </a:extLst>
          </p:cNvPr>
          <p:cNvGrpSpPr>
            <a:grpSpLocks noChangeAspect="1"/>
          </p:cNvGrpSpPr>
          <p:nvPr/>
        </p:nvGrpSpPr>
        <p:grpSpPr>
          <a:xfrm>
            <a:off x="1815987" y="3761230"/>
            <a:ext cx="5757422" cy="2032465"/>
            <a:chOff x="1221751" y="3442920"/>
            <a:chExt cx="7043165" cy="2486353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2C89C69E-90B9-4953-9CB0-0CA23E5E7AB5}"/>
                </a:ext>
              </a:extLst>
            </p:cNvPr>
            <p:cNvGrpSpPr/>
            <p:nvPr/>
          </p:nvGrpSpPr>
          <p:grpSpPr>
            <a:xfrm>
              <a:off x="1221751" y="3442920"/>
              <a:ext cx="3287778" cy="2179022"/>
              <a:chOff x="4012677" y="3919845"/>
              <a:chExt cx="3370045" cy="2233547"/>
            </a:xfrm>
          </p:grpSpPr>
          <p:pic>
            <p:nvPicPr>
              <p:cNvPr id="48" name="그림 47">
                <a:extLst>
                  <a:ext uri="{FF2B5EF4-FFF2-40B4-BE49-F238E27FC236}">
                    <a16:creationId xmlns:a16="http://schemas.microsoft.com/office/drawing/2014/main" id="{30828731-AEE6-49A1-84AE-EE9AD0588B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-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4536460" y="3919845"/>
                <a:ext cx="2427621" cy="2233547"/>
              </a:xfrm>
              <a:prstGeom prst="rect">
                <a:avLst/>
              </a:prstGeom>
            </p:spPr>
          </p:pic>
          <p:grpSp>
            <p:nvGrpSpPr>
              <p:cNvPr id="3" name="그룹 2">
                <a:extLst>
                  <a:ext uri="{FF2B5EF4-FFF2-40B4-BE49-F238E27FC236}">
                    <a16:creationId xmlns:a16="http://schemas.microsoft.com/office/drawing/2014/main" id="{4D7BE460-8509-4492-BCFD-D454CB38827D}"/>
                  </a:ext>
                </a:extLst>
              </p:cNvPr>
              <p:cNvGrpSpPr/>
              <p:nvPr/>
            </p:nvGrpSpPr>
            <p:grpSpPr>
              <a:xfrm>
                <a:off x="4012677" y="3966907"/>
                <a:ext cx="3370045" cy="2139421"/>
                <a:chOff x="4358406" y="3826932"/>
                <a:chExt cx="3370045" cy="2139421"/>
              </a:xfrm>
            </p:grpSpPr>
            <p:pic>
              <p:nvPicPr>
                <p:cNvPr id="8" name="그림 7">
                  <a:extLst>
                    <a:ext uri="{FF2B5EF4-FFF2-40B4-BE49-F238E27FC236}">
                      <a16:creationId xmlns:a16="http://schemas.microsoft.com/office/drawing/2014/main" id="{F794F39B-6B8D-4D4E-B1A5-6F7A964AC79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358406" y="3826932"/>
                  <a:ext cx="3370045" cy="1021046"/>
                </a:xfrm>
                <a:prstGeom prst="rect">
                  <a:avLst/>
                </a:prstGeom>
              </p:spPr>
            </p:pic>
            <p:pic>
              <p:nvPicPr>
                <p:cNvPr id="9" name="그림 8">
                  <a:extLst>
                    <a:ext uri="{FF2B5EF4-FFF2-40B4-BE49-F238E27FC236}">
                      <a16:creationId xmlns:a16="http://schemas.microsoft.com/office/drawing/2014/main" id="{85A6CBCB-6764-4E70-8FFF-221D0260C45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325044" y="4847525"/>
                  <a:ext cx="1436768" cy="1118828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</p:pic>
          </p:grpSp>
        </p:grpSp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540B680D-492F-421A-BCBD-52A6B381064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221751" y="3488834"/>
              <a:ext cx="3287777" cy="1003637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6B09982-C419-4778-8EA9-506419EFE7F0}"/>
                </a:ext>
              </a:extLst>
            </p:cNvPr>
            <p:cNvSpPr txBox="1"/>
            <p:nvPr/>
          </p:nvSpPr>
          <p:spPr>
            <a:xfrm>
              <a:off x="1221751" y="5647265"/>
              <a:ext cx="3287777" cy="2820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dirty="0"/>
                <a:t>확인 버튼 클릭</a:t>
              </a:r>
              <a:endParaRPr lang="en-US" altLang="ko-KR" sz="1050" dirty="0"/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939AEE44-B071-4DDC-B003-F326E43ABEE4}"/>
                </a:ext>
              </a:extLst>
            </p:cNvPr>
            <p:cNvSpPr/>
            <p:nvPr/>
          </p:nvSpPr>
          <p:spPr>
            <a:xfrm>
              <a:off x="3014235" y="4164437"/>
              <a:ext cx="651978" cy="246694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2" name="연결선: 꺾임 41">
              <a:extLst>
                <a:ext uri="{FF2B5EF4-FFF2-40B4-BE49-F238E27FC236}">
                  <a16:creationId xmlns:a16="http://schemas.microsoft.com/office/drawing/2014/main" id="{9B7AC766-E83E-483E-A5D5-DC4B78A1DF23}"/>
                </a:ext>
              </a:extLst>
            </p:cNvPr>
            <p:cNvCxnSpPr>
              <a:cxnSpLocks/>
              <a:stCxn id="22" idx="3"/>
              <a:endCxn id="17" idx="1"/>
            </p:cNvCxnSpPr>
            <p:nvPr/>
          </p:nvCxnSpPr>
          <p:spPr>
            <a:xfrm>
              <a:off x="3852366" y="4525833"/>
              <a:ext cx="995608" cy="148794"/>
            </a:xfrm>
            <a:prstGeom prst="bentConnector3">
              <a:avLst>
                <a:gd name="adj1" fmla="val 50000"/>
              </a:avLst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49903FF3-1850-485B-8406-344D58A57B7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847974" y="3844644"/>
              <a:ext cx="3416942" cy="1947223"/>
              <a:chOff x="4956048" y="3665296"/>
              <a:chExt cx="4292823" cy="2446364"/>
            </a:xfrm>
          </p:grpSpPr>
          <p:grpSp>
            <p:nvGrpSpPr>
              <p:cNvPr id="54" name="그룹 53">
                <a:extLst>
                  <a:ext uri="{FF2B5EF4-FFF2-40B4-BE49-F238E27FC236}">
                    <a16:creationId xmlns:a16="http://schemas.microsoft.com/office/drawing/2014/main" id="{2F5C8081-311B-4B80-B42F-D4168BE32365}"/>
                  </a:ext>
                </a:extLst>
              </p:cNvPr>
              <p:cNvGrpSpPr/>
              <p:nvPr/>
            </p:nvGrpSpPr>
            <p:grpSpPr>
              <a:xfrm>
                <a:off x="4956048" y="3665296"/>
                <a:ext cx="4292823" cy="2085473"/>
                <a:chOff x="4044601" y="4093006"/>
                <a:chExt cx="3865199" cy="1877731"/>
              </a:xfrm>
            </p:grpSpPr>
            <p:pic>
              <p:nvPicPr>
                <p:cNvPr id="17" name="그림 16">
                  <a:extLst>
                    <a:ext uri="{FF2B5EF4-FFF2-40B4-BE49-F238E27FC236}">
                      <a16:creationId xmlns:a16="http://schemas.microsoft.com/office/drawing/2014/main" id="{50297C23-5DC4-410E-9382-43A03E6BAB6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BEBA8EAE-BF5A-486C-A8C5-ECC9F3942E4B}">
                      <a14:imgProps xmlns:a14="http://schemas.microsoft.com/office/drawing/2010/main">
                        <a14:imgLayer r:embed="rId9">
                          <a14:imgEffect>
                            <a14:artisticBlur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044601" y="4093006"/>
                  <a:ext cx="3865199" cy="1877731"/>
                </a:xfrm>
                <a:prstGeom prst="rect">
                  <a:avLst/>
                </a:prstGeom>
                <a:ln w="28575">
                  <a:noFill/>
                </a:ln>
              </p:spPr>
            </p:pic>
            <p:pic>
              <p:nvPicPr>
                <p:cNvPr id="37" name="그림 36">
                  <a:extLst>
                    <a:ext uri="{FF2B5EF4-FFF2-40B4-BE49-F238E27FC236}">
                      <a16:creationId xmlns:a16="http://schemas.microsoft.com/office/drawing/2014/main" id="{140F0651-01C5-41D8-83D5-4F718273622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391018" y="4126853"/>
                  <a:ext cx="1172363" cy="1496780"/>
                </a:xfrm>
                <a:prstGeom prst="rect">
                  <a:avLst/>
                </a:prstGeom>
              </p:spPr>
            </p:pic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F48F038F-1BEE-459A-914C-71D9165CEAEF}"/>
                    </a:ext>
                  </a:extLst>
                </p:cNvPr>
                <p:cNvSpPr txBox="1"/>
                <p:nvPr/>
              </p:nvSpPr>
              <p:spPr>
                <a:xfrm>
                  <a:off x="4988980" y="5772035"/>
                  <a:ext cx="1976438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600" dirty="0">
                      <a:solidFill>
                        <a:schemeClr val="bg1"/>
                      </a:solidFill>
                    </a:rPr>
                    <a:t>빈칸을 클릭하여 진행하기</a:t>
                  </a:r>
                  <a:r>
                    <a:rPr lang="en-US" altLang="ko-KR" sz="600" dirty="0">
                      <a:solidFill>
                        <a:schemeClr val="bg1"/>
                      </a:solidFill>
                    </a:rPr>
                    <a:t>.</a:t>
                  </a:r>
                  <a:endParaRPr lang="ko-KR" altLang="en-US" sz="6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5CA29CB1-B315-4191-8EAC-76F81475E63A}"/>
                    </a:ext>
                  </a:extLst>
                </p:cNvPr>
                <p:cNvSpPr txBox="1"/>
                <p:nvPr/>
              </p:nvSpPr>
              <p:spPr>
                <a:xfrm>
                  <a:off x="4988980" y="5297052"/>
                  <a:ext cx="19764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400" dirty="0">
                      <a:solidFill>
                        <a:schemeClr val="bg1"/>
                      </a:solidFill>
                    </a:rPr>
                    <a:t>획득 결과</a:t>
                  </a:r>
                  <a:endParaRPr lang="en-US" altLang="ko-KR" sz="400" dirty="0">
                    <a:solidFill>
                      <a:schemeClr val="bg1"/>
                    </a:solidFill>
                  </a:endParaRPr>
                </a:p>
                <a:p>
                  <a:pPr algn="ctr"/>
                  <a:r>
                    <a:rPr lang="ko-KR" altLang="en-US" sz="400" dirty="0">
                      <a:solidFill>
                        <a:schemeClr val="bg1"/>
                      </a:solidFill>
                    </a:rPr>
                    <a:t>실버 레어 </a:t>
                  </a:r>
                  <a:r>
                    <a:rPr lang="en-US" altLang="ko-KR" sz="400" dirty="0">
                      <a:solidFill>
                        <a:schemeClr val="bg1"/>
                      </a:solidFill>
                    </a:rPr>
                    <a:t>× 1</a:t>
                  </a:r>
                </a:p>
                <a:p>
                  <a:pPr algn="ctr"/>
                  <a:r>
                    <a:rPr lang="ko-KR" altLang="en-US" sz="400" dirty="0">
                      <a:solidFill>
                        <a:schemeClr val="bg1"/>
                      </a:solidFill>
                    </a:rPr>
                    <a:t>노멀 레어 </a:t>
                  </a:r>
                  <a:r>
                    <a:rPr lang="en-US" altLang="ko-KR" sz="400" dirty="0">
                      <a:solidFill>
                        <a:schemeClr val="bg1"/>
                      </a:solidFill>
                    </a:rPr>
                    <a:t>× 1</a:t>
                  </a:r>
                  <a:endParaRPr lang="ko-KR" altLang="en-US" sz="400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41479A14-2DE5-4A38-BD99-BF406F0ACF4C}"/>
                  </a:ext>
                </a:extLst>
              </p:cNvPr>
              <p:cNvSpPr txBox="1"/>
              <p:nvPr/>
            </p:nvSpPr>
            <p:spPr>
              <a:xfrm>
                <a:off x="4956048" y="5829652"/>
                <a:ext cx="4292823" cy="2820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050" dirty="0"/>
                  <a:t>결과 요약 팝업</a:t>
                </a:r>
                <a:endParaRPr lang="en-US" altLang="ko-KR" sz="1050" dirty="0"/>
              </a:p>
            </p:txBody>
          </p:sp>
        </p:grpSp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5C53F8B3-71FF-4535-BE78-586D91AE72B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551111" y="4335456"/>
              <a:ext cx="301255" cy="380754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24" name="화살표: 갈매기형 수장 23">
            <a:extLst>
              <a:ext uri="{FF2B5EF4-FFF2-40B4-BE49-F238E27FC236}">
                <a16:creationId xmlns:a16="http://schemas.microsoft.com/office/drawing/2014/main" id="{3962C463-CB57-4D82-B4FD-47096107E29B}"/>
              </a:ext>
            </a:extLst>
          </p:cNvPr>
          <p:cNvSpPr/>
          <p:nvPr/>
        </p:nvSpPr>
        <p:spPr>
          <a:xfrm rot="5400000">
            <a:off x="7995305" y="1608546"/>
            <a:ext cx="469866" cy="469866"/>
          </a:xfrm>
          <a:prstGeom prst="chevron">
            <a:avLst>
              <a:gd name="adj" fmla="val 1886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altLang="ko-KR" sz="1100" b="1" dirty="0"/>
              <a:t>P.46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22383669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제작</a:t>
            </a:r>
            <a:r>
              <a:rPr lang="en-US" altLang="ko-KR" sz="3200" dirty="0"/>
              <a:t> </a:t>
            </a:r>
            <a:r>
              <a:rPr lang="ko-KR" altLang="en-US" sz="3200" dirty="0"/>
              <a:t>시스템 </a:t>
            </a:r>
            <a:r>
              <a:rPr lang="en-US" altLang="ko-KR" sz="3200" dirty="0"/>
              <a:t>- </a:t>
            </a:r>
            <a:r>
              <a:rPr lang="ko-KR" altLang="en-US" sz="2400" dirty="0"/>
              <a:t>제작 결과 배치 규칙 및 세부설명</a:t>
            </a:r>
            <a:endParaRPr lang="en-US" altLang="ko-KR" sz="2400" dirty="0"/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A4C90F8E-C4FB-4582-A4EB-453CA123F0CB}"/>
              </a:ext>
            </a:extLst>
          </p:cNvPr>
          <p:cNvGrpSpPr/>
          <p:nvPr/>
        </p:nvGrpSpPr>
        <p:grpSpPr>
          <a:xfrm>
            <a:off x="1542332" y="3752850"/>
            <a:ext cx="4291956" cy="2085013"/>
            <a:chOff x="892497" y="3752850"/>
            <a:chExt cx="4291956" cy="2085013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A55DC63A-0D88-4F66-813D-105FD2E9A6C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92497" y="3752850"/>
              <a:ext cx="4291956" cy="2085013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71E21822-D701-49F3-A91F-73B269E052F0}"/>
                </a:ext>
              </a:extLst>
            </p:cNvPr>
            <p:cNvSpPr/>
            <p:nvPr/>
          </p:nvSpPr>
          <p:spPr>
            <a:xfrm>
              <a:off x="2688829" y="5329950"/>
              <a:ext cx="692150" cy="284075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5F0E8FC2-551F-4D57-88C1-A14C630CFC0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48997" y="4035424"/>
              <a:ext cx="573452" cy="79279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 anchorCtr="1"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1,3,5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B9830AD0-893A-47AF-B779-049E793F5EF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79179" y="4035424"/>
              <a:ext cx="573452" cy="79279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 anchorCtr="1"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3,5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495712D3-3E2C-48ED-B29C-81F9CEE4C59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18815" y="4035424"/>
              <a:ext cx="573452" cy="79279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 anchorCtr="1"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3,5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0EE71E12-0831-4C14-AA72-E07210E1A57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04818" y="4035424"/>
              <a:ext cx="573452" cy="79279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 anchorCtr="1"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5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C9F396D7-CBF0-48DE-830F-9E2D2DBBA28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88633" y="4035424"/>
              <a:ext cx="573452" cy="79279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 anchorCtr="1"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5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98FC8061-2A11-49A6-87ED-20EF12B6F60E}"/>
                </a:ext>
              </a:extLst>
            </p:cNvPr>
            <p:cNvSpPr/>
            <p:nvPr/>
          </p:nvSpPr>
          <p:spPr>
            <a:xfrm>
              <a:off x="1649320" y="4695365"/>
              <a:ext cx="209180" cy="12979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5D657759-EA65-4038-AD8F-6CFF7FA4F94C}"/>
                </a:ext>
              </a:extLst>
            </p:cNvPr>
            <p:cNvSpPr/>
            <p:nvPr/>
          </p:nvSpPr>
          <p:spPr>
            <a:xfrm>
              <a:off x="2381837" y="4695365"/>
              <a:ext cx="209180" cy="12979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484B8328-3A3A-4D97-9F2D-EA3D6D02DE3B}"/>
                </a:ext>
              </a:extLst>
            </p:cNvPr>
            <p:cNvSpPr/>
            <p:nvPr/>
          </p:nvSpPr>
          <p:spPr>
            <a:xfrm>
              <a:off x="3113269" y="4695365"/>
              <a:ext cx="209180" cy="12979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EF531D6D-3669-42EF-BE0F-CB62785A9563}"/>
                </a:ext>
              </a:extLst>
            </p:cNvPr>
            <p:cNvSpPr/>
            <p:nvPr/>
          </p:nvSpPr>
          <p:spPr>
            <a:xfrm>
              <a:off x="3844193" y="4695365"/>
              <a:ext cx="209180" cy="12979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72CB3D97-EDDE-4F22-978C-E4CE1BF7600C}"/>
                </a:ext>
              </a:extLst>
            </p:cNvPr>
            <p:cNvSpPr/>
            <p:nvPr/>
          </p:nvSpPr>
          <p:spPr>
            <a:xfrm>
              <a:off x="4569090" y="4695365"/>
              <a:ext cx="209180" cy="12979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76BD868C-5095-4E85-8AEC-BC195F689A04}"/>
              </a:ext>
            </a:extLst>
          </p:cNvPr>
          <p:cNvGrpSpPr/>
          <p:nvPr/>
        </p:nvGrpSpPr>
        <p:grpSpPr>
          <a:xfrm>
            <a:off x="6357714" y="3752850"/>
            <a:ext cx="4291956" cy="2085013"/>
            <a:chOff x="6883722" y="3752850"/>
            <a:chExt cx="4291956" cy="2085013"/>
          </a:xfrm>
        </p:grpSpPr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E9B8BCBA-2587-4136-8D6E-C3C6961DC8E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883722" y="3752850"/>
              <a:ext cx="4291956" cy="2085013"/>
            </a:xfrm>
            <a:prstGeom prst="rect">
              <a:avLst/>
            </a:prstGeom>
          </p:spPr>
        </p:pic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70F22618-F712-4CD4-9CAE-DFF3842C067D}"/>
                </a:ext>
              </a:extLst>
            </p:cNvPr>
            <p:cNvSpPr/>
            <p:nvPr/>
          </p:nvSpPr>
          <p:spPr>
            <a:xfrm>
              <a:off x="8680054" y="5329950"/>
              <a:ext cx="692150" cy="284075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DC15C6EE-B773-42DC-AD04-A92D604EE9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104494" y="4055267"/>
              <a:ext cx="573452" cy="79279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 anchorCtr="1"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2,4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70D47AA5-E090-4505-8962-E14F6EE4848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834676" y="4055267"/>
              <a:ext cx="573452" cy="79279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 anchorCtr="1"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4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65372BBF-C019-410D-AC78-3D7F92C31BE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74312" y="4055267"/>
              <a:ext cx="573452" cy="79279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 anchorCtr="1"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2,4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74391FC9-7BF5-44EA-A470-0F8FF49DFA5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44130" y="4055267"/>
              <a:ext cx="573452" cy="79279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 anchorCtr="1"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4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13AD8058-D74C-464A-823C-EA0340C2EE3A}"/>
                </a:ext>
              </a:extLst>
            </p:cNvPr>
            <p:cNvSpPr/>
            <p:nvPr/>
          </p:nvSpPr>
          <p:spPr>
            <a:xfrm>
              <a:off x="8004075" y="4712731"/>
              <a:ext cx="209180" cy="12979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3DD3DD3B-8E3D-43BC-A761-2E17019F5EA7}"/>
                </a:ext>
              </a:extLst>
            </p:cNvPr>
            <p:cNvSpPr/>
            <p:nvPr/>
          </p:nvSpPr>
          <p:spPr>
            <a:xfrm>
              <a:off x="8736592" y="4712731"/>
              <a:ext cx="209180" cy="12979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CBAE7114-D524-4CEB-B0D6-516427B0CDBD}"/>
                </a:ext>
              </a:extLst>
            </p:cNvPr>
            <p:cNvSpPr/>
            <p:nvPr/>
          </p:nvSpPr>
          <p:spPr>
            <a:xfrm>
              <a:off x="9468024" y="4712731"/>
              <a:ext cx="209180" cy="12979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46F14473-7D74-4678-9780-3541042A91E0}"/>
                </a:ext>
              </a:extLst>
            </p:cNvPr>
            <p:cNvSpPr/>
            <p:nvPr/>
          </p:nvSpPr>
          <p:spPr>
            <a:xfrm>
              <a:off x="10198948" y="4712731"/>
              <a:ext cx="209180" cy="12979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47" name="표 46">
            <a:extLst>
              <a:ext uri="{FF2B5EF4-FFF2-40B4-BE49-F238E27FC236}">
                <a16:creationId xmlns:a16="http://schemas.microsoft.com/office/drawing/2014/main" id="{688923EA-7542-4655-A1BA-4B60791A13F3}"/>
              </a:ext>
            </a:extLst>
          </p:cNvPr>
          <p:cNvGraphicFramePr>
            <a:graphicFrameLocks noGrp="1"/>
          </p:cNvGraphicFramePr>
          <p:nvPr/>
        </p:nvGraphicFramePr>
        <p:xfrm>
          <a:off x="1370005" y="2091926"/>
          <a:ext cx="4629468" cy="85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2946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제작 결과 배치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제작으로 획득한 카드의 레어도 숫자에 따라서 배치가 다르다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제작 결과 요약창의 각 요소들의 배치는 아래를 따른다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4754091"/>
                  </a:ext>
                </a:extLst>
              </a:tr>
            </a:tbl>
          </a:graphicData>
        </a:graphic>
      </p:graphicFrame>
      <p:graphicFrame>
        <p:nvGraphicFramePr>
          <p:cNvPr id="50" name="표 50">
            <a:extLst>
              <a:ext uri="{FF2B5EF4-FFF2-40B4-BE49-F238E27FC236}">
                <a16:creationId xmlns:a16="http://schemas.microsoft.com/office/drawing/2014/main" id="{AD6DADCA-1431-41AB-88FB-3D9F1372126C}"/>
              </a:ext>
            </a:extLst>
          </p:cNvPr>
          <p:cNvGraphicFramePr>
            <a:graphicFrameLocks noGrp="1"/>
          </p:cNvGraphicFramePr>
          <p:nvPr/>
        </p:nvGraphicFramePr>
        <p:xfrm>
          <a:off x="6357563" y="1597347"/>
          <a:ext cx="4858508" cy="548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000">
                  <a:extLst>
                    <a:ext uri="{9D8B030D-6E8A-4147-A177-3AD203B41FA5}">
                      <a16:colId xmlns:a16="http://schemas.microsoft.com/office/drawing/2014/main" val="3138098605"/>
                    </a:ext>
                  </a:extLst>
                </a:gridCol>
                <a:gridCol w="4570508">
                  <a:extLst>
                    <a:ext uri="{9D8B030D-6E8A-4147-A177-3AD203B41FA5}">
                      <a16:colId xmlns:a16="http://schemas.microsoft.com/office/drawing/2014/main" val="375466439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위치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5507226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숫자는 획득한 레어도의 종류 숫자에 따른 카드 배치 위치를 뜻한다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1752733"/>
                  </a:ext>
                </a:extLst>
              </a:tr>
            </a:tbl>
          </a:graphicData>
        </a:graphic>
      </p:graphicFrame>
      <p:graphicFrame>
        <p:nvGraphicFramePr>
          <p:cNvPr id="52" name="표 50">
            <a:extLst>
              <a:ext uri="{FF2B5EF4-FFF2-40B4-BE49-F238E27FC236}">
                <a16:creationId xmlns:a16="http://schemas.microsoft.com/office/drawing/2014/main" id="{65065657-F3D1-4AE4-9632-86941498F15A}"/>
              </a:ext>
            </a:extLst>
          </p:cNvPr>
          <p:cNvGraphicFramePr>
            <a:graphicFrameLocks noGrp="1"/>
          </p:cNvGraphicFramePr>
          <p:nvPr/>
        </p:nvGraphicFramePr>
        <p:xfrm>
          <a:off x="6357563" y="2244326"/>
          <a:ext cx="4858508" cy="548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000">
                  <a:extLst>
                    <a:ext uri="{9D8B030D-6E8A-4147-A177-3AD203B41FA5}">
                      <a16:colId xmlns:a16="http://schemas.microsoft.com/office/drawing/2014/main" val="3138098605"/>
                    </a:ext>
                  </a:extLst>
                </a:gridCol>
                <a:gridCol w="4570508">
                  <a:extLst>
                    <a:ext uri="{9D8B030D-6E8A-4147-A177-3AD203B41FA5}">
                      <a16:colId xmlns:a16="http://schemas.microsoft.com/office/drawing/2014/main" val="375466439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매수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5507226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획득한 카드의 매수가 배치되는 영역이다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1752733"/>
                  </a:ext>
                </a:extLst>
              </a:tr>
            </a:tbl>
          </a:graphicData>
        </a:graphic>
      </p:graphicFrame>
      <p:graphicFrame>
        <p:nvGraphicFramePr>
          <p:cNvPr id="53" name="표 50">
            <a:extLst>
              <a:ext uri="{FF2B5EF4-FFF2-40B4-BE49-F238E27FC236}">
                <a16:creationId xmlns:a16="http://schemas.microsoft.com/office/drawing/2014/main" id="{3B1EA694-ECDF-4C9F-8BF5-B2A59FEC4BC4}"/>
              </a:ext>
            </a:extLst>
          </p:cNvPr>
          <p:cNvGraphicFramePr>
            <a:graphicFrameLocks noGrp="1"/>
          </p:cNvGraphicFramePr>
          <p:nvPr/>
        </p:nvGraphicFramePr>
        <p:xfrm>
          <a:off x="6357563" y="2895096"/>
          <a:ext cx="4858508" cy="548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000">
                  <a:extLst>
                    <a:ext uri="{9D8B030D-6E8A-4147-A177-3AD203B41FA5}">
                      <a16:colId xmlns:a16="http://schemas.microsoft.com/office/drawing/2014/main" val="3138098605"/>
                    </a:ext>
                  </a:extLst>
                </a:gridCol>
                <a:gridCol w="4570508">
                  <a:extLst>
                    <a:ext uri="{9D8B030D-6E8A-4147-A177-3AD203B41FA5}">
                      <a16:colId xmlns:a16="http://schemas.microsoft.com/office/drawing/2014/main" val="375466439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55A1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텍스트 요약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5507226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제작 결과 텍스트가 배치되는 영역이다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17527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40595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E62636-CC71-ED59-353F-385830541F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B5452039-9EE7-4050-9AE4-DC57406BE2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2354397"/>
              </p:ext>
            </p:extLst>
          </p:nvPr>
        </p:nvGraphicFramePr>
        <p:xfrm>
          <a:off x="738346" y="1443990"/>
          <a:ext cx="10715308" cy="2209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0680">
                  <a:extLst>
                    <a:ext uri="{9D8B030D-6E8A-4147-A177-3AD203B41FA5}">
                      <a16:colId xmlns:a16="http://schemas.microsoft.com/office/drawing/2014/main" val="496383144"/>
                    </a:ext>
                  </a:extLst>
                </a:gridCol>
                <a:gridCol w="1233805">
                  <a:extLst>
                    <a:ext uri="{9D8B030D-6E8A-4147-A177-3AD203B41FA5}">
                      <a16:colId xmlns:a16="http://schemas.microsoft.com/office/drawing/2014/main" val="3683499362"/>
                    </a:ext>
                  </a:extLst>
                </a:gridCol>
                <a:gridCol w="2884805">
                  <a:extLst>
                    <a:ext uri="{9D8B030D-6E8A-4147-A177-3AD203B41FA5}">
                      <a16:colId xmlns:a16="http://schemas.microsoft.com/office/drawing/2014/main" val="1218913743"/>
                    </a:ext>
                  </a:extLst>
                </a:gridCol>
                <a:gridCol w="906780">
                  <a:extLst>
                    <a:ext uri="{9D8B030D-6E8A-4147-A177-3AD203B41FA5}">
                      <a16:colId xmlns:a16="http://schemas.microsoft.com/office/drawing/2014/main" val="1111129856"/>
                    </a:ext>
                  </a:extLst>
                </a:gridCol>
                <a:gridCol w="4059238">
                  <a:extLst>
                    <a:ext uri="{9D8B030D-6E8A-4147-A177-3AD203B41FA5}">
                      <a16:colId xmlns:a16="http://schemas.microsoft.com/office/drawing/2014/main" val="3707067078"/>
                    </a:ext>
                  </a:extLst>
                </a:gridCol>
              </a:tblGrid>
              <a:tr h="130845"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lt"/>
                        </a:rPr>
                        <a:t>카드 제작 시스템 참조 데이터 위치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086500"/>
                  </a:ext>
                </a:extLst>
              </a:tr>
              <a:tr h="1231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Data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파일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인덱스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데이터 타입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기타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5212579"/>
                  </a:ext>
                </a:extLst>
              </a:tr>
              <a:tr h="1231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제작 필요 조각 매수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제작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분해 테이블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제작 소비 조작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(Construct Necessary Fragment)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Float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8084771"/>
                  </a:ext>
                </a:extLst>
              </a:tr>
              <a:tr h="1231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카드 보유 매수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 –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노멀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유저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Card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테이블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노멀 레어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(Normal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Rare)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Float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0593022"/>
                  </a:ext>
                </a:extLst>
              </a:tr>
              <a:tr h="1231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카드 보유 매수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–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실버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유저 </a:t>
                      </a:r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Card </a:t>
                      </a: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테이블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실버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레어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(Silver Rare)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Float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35308055"/>
                  </a:ext>
                </a:extLst>
              </a:tr>
              <a:tr h="1231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보유 매수 </a:t>
                      </a: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– </a:t>
                      </a: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골드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유저 </a:t>
                      </a:r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Card </a:t>
                      </a: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테이블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골드 레어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(Gold Rare)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Float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504109"/>
                  </a:ext>
                </a:extLst>
              </a:tr>
              <a:tr h="1231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보유 매수 </a:t>
                      </a: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– </a:t>
                      </a: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슈퍼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유저 </a:t>
                      </a:r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Card </a:t>
                      </a: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테이블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슈퍼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레어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(Super Rare)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Float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50434253"/>
                  </a:ext>
                </a:extLst>
              </a:tr>
              <a:tr h="1231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보유 매수 </a:t>
                      </a: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– </a:t>
                      </a: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울트라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유저 </a:t>
                      </a: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Card </a:t>
                      </a: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테이블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울트라 레어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(Ultra Rare)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Float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7670961"/>
                  </a:ext>
                </a:extLst>
              </a:tr>
              <a:tr h="1231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보유 조각 매수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유저 </a:t>
                      </a: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DB </a:t>
                      </a: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테이블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소유 조각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(Fragment)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Float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4136853"/>
                  </a:ext>
                </a:extLst>
              </a:tr>
            </a:tbl>
          </a:graphicData>
        </a:graphic>
      </p:graphicFrame>
      <p:sp>
        <p:nvSpPr>
          <p:cNvPr id="4" name="제목 1">
            <a:extLst>
              <a:ext uri="{FF2B5EF4-FFF2-40B4-BE49-F238E27FC236}">
                <a16:creationId xmlns:a16="http://schemas.microsoft.com/office/drawing/2014/main" id="{DB70DBD6-4F59-4B9F-9F43-84DCA3A3EE9C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제작 시스템－</a:t>
            </a:r>
            <a:r>
              <a:rPr lang="ko-KR" altLang="en-US" sz="2400" dirty="0"/>
              <a:t> 데이터 참조 위치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33886735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20BCB528-75DC-4A72-BEAE-8B2584430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ko-KR" altLang="en-US" dirty="0"/>
              <a:t>카드 분해 시스템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D08F52-D5F8-40FF-A45A-4FF9548E8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20856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분해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개요 및 알고리즘</a:t>
            </a:r>
            <a:endParaRPr lang="en-US" altLang="ko-KR" sz="2400" dirty="0"/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7EBE1608-B731-4C94-B764-265EBDB465FB}"/>
              </a:ext>
            </a:extLst>
          </p:cNvPr>
          <p:cNvGraphicFramePr>
            <a:graphicFrameLocks noGrp="1"/>
          </p:cNvGraphicFramePr>
          <p:nvPr/>
        </p:nvGraphicFramePr>
        <p:xfrm>
          <a:off x="1055527" y="1268413"/>
          <a:ext cx="10080943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8094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카드를 분해하는 시스템이다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4188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보유한 카드를 분해하여 조각을 획득하는 시스템으로 필요 이상을 보유했거나 사용하지 않는 등의 불필요한 카드를 조각으로 변환한다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플레이어가 카드를 획득하는 주요 수단은 카드 팩 뽑기로 해당 과정을 반복할 경우 자연스럽게 불필요한 카드들이 생기고 그러한 카드들을 재활용할 수 있는 방법이 카드 분해다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플레이어들은 카드 분해를 통해서 조각을 획득하고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조각을 사용하여 원하는 카드를 생성할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이러한 과정은 카드 팩 뽑기에서 얻을 수 있는 원하지 않는 카드를 획득하는 등의 부정적인 경험을 원하는 카드를 생성할 때 필요한 자원을 획득하는 경험으로 치환하여 플레이어가 게임에서 갖을 수 있는 부정적인 경험이 감소하도록 기획되었다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12" name="그림 11">
            <a:extLst>
              <a:ext uri="{FF2B5EF4-FFF2-40B4-BE49-F238E27FC236}">
                <a16:creationId xmlns:a16="http://schemas.microsoft.com/office/drawing/2014/main" id="{88A4DC63-658C-4ED2-859D-1307BEA8EB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2899" y="4800122"/>
            <a:ext cx="2376941" cy="1150996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1E213225-9434-4B69-9252-1089A8B83F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2899" y="3427465"/>
            <a:ext cx="2390533" cy="1150997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20741ED0-CE7B-41E7-BEA2-A3590DA1E9E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28"/>
          <a:stretch/>
        </p:blipFill>
        <p:spPr>
          <a:xfrm>
            <a:off x="3432163" y="3431044"/>
            <a:ext cx="2376940" cy="1147418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19DA6094-7F88-47CD-8E7A-B9F1529F25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2163" y="4800122"/>
            <a:ext cx="2376940" cy="1149026"/>
          </a:xfrm>
          <a:prstGeom prst="rect">
            <a:avLst/>
          </a:prstGeom>
        </p:spPr>
      </p:pic>
      <p:sp>
        <p:nvSpPr>
          <p:cNvPr id="34" name="화살표: U자형 33">
            <a:extLst>
              <a:ext uri="{FF2B5EF4-FFF2-40B4-BE49-F238E27FC236}">
                <a16:creationId xmlns:a16="http://schemas.microsoft.com/office/drawing/2014/main" id="{ED1CF215-DDDB-4B3B-ADC1-78B042B5AA32}"/>
              </a:ext>
            </a:extLst>
          </p:cNvPr>
          <p:cNvSpPr>
            <a:spLocks noChangeAspect="1"/>
          </p:cNvSpPr>
          <p:nvPr/>
        </p:nvSpPr>
        <p:spPr>
          <a:xfrm flipV="1">
            <a:off x="5923779" y="4469951"/>
            <a:ext cx="344877" cy="344877"/>
          </a:xfrm>
          <a:prstGeom prst="uturnArrow">
            <a:avLst>
              <a:gd name="adj1" fmla="val 26205"/>
              <a:gd name="adj2" fmla="val 25000"/>
              <a:gd name="adj3" fmla="val 39458"/>
              <a:gd name="adj4" fmla="val 0"/>
              <a:gd name="adj5" fmla="val 100000"/>
            </a:avLst>
          </a:prstGeom>
          <a:noFill/>
          <a:ln w="508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A5057C5-BBE0-4793-8425-F52AF6BB561E}"/>
              </a:ext>
            </a:extLst>
          </p:cNvPr>
          <p:cNvSpPr txBox="1"/>
          <p:nvPr/>
        </p:nvSpPr>
        <p:spPr>
          <a:xfrm>
            <a:off x="3805939" y="4576418"/>
            <a:ext cx="1639614" cy="19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카드 상세 정보창</a:t>
            </a:r>
            <a:endParaRPr lang="en-US" altLang="ko-KR" sz="105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76322AB-0F33-4626-934D-24A11E840C00}"/>
              </a:ext>
            </a:extLst>
          </p:cNvPr>
          <p:cNvSpPr txBox="1"/>
          <p:nvPr/>
        </p:nvSpPr>
        <p:spPr>
          <a:xfrm>
            <a:off x="6746227" y="4576418"/>
            <a:ext cx="1639614" cy="19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결과 요약</a:t>
            </a:r>
            <a:endParaRPr lang="en-US" altLang="ko-KR" sz="105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55C0BB6-0051-4D5E-9BA5-DF540E872ABB}"/>
              </a:ext>
            </a:extLst>
          </p:cNvPr>
          <p:cNvSpPr txBox="1"/>
          <p:nvPr/>
        </p:nvSpPr>
        <p:spPr>
          <a:xfrm>
            <a:off x="6746227" y="5951375"/>
            <a:ext cx="163961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분해 최종 확인</a:t>
            </a:r>
            <a:endParaRPr lang="en-US" altLang="ko-KR" sz="105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1C4FB19-18C7-468F-A747-7546862F8A17}"/>
              </a:ext>
            </a:extLst>
          </p:cNvPr>
          <p:cNvSpPr txBox="1"/>
          <p:nvPr/>
        </p:nvSpPr>
        <p:spPr>
          <a:xfrm>
            <a:off x="3805939" y="5951375"/>
            <a:ext cx="163961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카드 분해창</a:t>
            </a:r>
            <a:endParaRPr lang="en-US" altLang="ko-KR" sz="1050" dirty="0"/>
          </a:p>
        </p:txBody>
      </p:sp>
    </p:spTree>
    <p:extLst>
      <p:ext uri="{BB962C8B-B14F-4D97-AF65-F5344CB8AC3E}">
        <p14:creationId xmlns:p14="http://schemas.microsoft.com/office/powerpoint/2010/main" val="9444020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관리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개요</a:t>
            </a:r>
            <a:endParaRPr lang="en-US" altLang="ko-KR" sz="2400" dirty="0"/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D68BA3DB-D101-48F3-A3F4-A453630800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5389041"/>
              </p:ext>
            </p:extLst>
          </p:nvPr>
        </p:nvGraphicFramePr>
        <p:xfrm>
          <a:off x="1920000" y="1700213"/>
          <a:ext cx="8351998" cy="1645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51998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각각의 카드를 확인하고 분해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제작하는 시스템이다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4188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플레이어가 카드의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정보를 상세하게 볼 수 있는 카드 상세 정보 시스템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카드를 제작할 수 있는 카드 제작 시스템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카드를 분해할 수 있는 카드 분해 시스템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다수의 카드를 동시에 분해할 수 있는 카드 일관 분해 시스템과 같은 카드를 관리하는 기능을 가진 시스템을 카드 관리 시스템이라고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해당 시스템들을 사용하여 플레이어가 카드를 이해하고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전투를 준비하는 과정을 축약함으로써 게임에서 지루할 수 있는 과정을 축약하기 위해서 해당 시스템들을 기획하였다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794797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5D7CB473-4F22-4625-8638-990F1ABEAB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3405" y="1442071"/>
            <a:ext cx="3575920" cy="4631541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분해 시스템 </a:t>
            </a:r>
            <a:r>
              <a:rPr lang="en-US" altLang="ko-KR" sz="3200" dirty="0"/>
              <a:t>- </a:t>
            </a:r>
            <a:r>
              <a:rPr lang="ko-KR" altLang="en-US" sz="2400" dirty="0"/>
              <a:t>분해창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/>
        </p:nvGraphicFramePr>
        <p:xfrm>
          <a:off x="852674" y="1536259"/>
          <a:ext cx="6728143" cy="1950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28143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카드 분해창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상세 정보 시스템에서 카드 분해 버튼을 마우스 좌 클릭하는 것으로 분해창을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분해할 카드의 레어도와 분해 매수를 선택할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731376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레어도를 선택하면 해당 레어도의 카드 보유량이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715555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 후 획득하는 조각량이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689584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분해창 팝업 시 레어도는 노멀 레어로 설정되어 있고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 카드 분해 매수는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로 설정되어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27749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취소 버튼을 마우스 좌 클릭하면 분해창을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9383144"/>
                  </a:ext>
                </a:extLst>
              </a:tr>
            </a:tbl>
          </a:graphicData>
        </a:graphic>
      </p:graphicFrame>
      <p:pic>
        <p:nvPicPr>
          <p:cNvPr id="13" name="그림 12">
            <a:extLst>
              <a:ext uri="{FF2B5EF4-FFF2-40B4-BE49-F238E27FC236}">
                <a16:creationId xmlns:a16="http://schemas.microsoft.com/office/drawing/2014/main" id="{14DF1BCE-345A-4149-8D76-F9E93F3CB7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379" r="-1"/>
          <a:stretch/>
        </p:blipFill>
        <p:spPr>
          <a:xfrm>
            <a:off x="852674" y="3757842"/>
            <a:ext cx="2648772" cy="204238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D0EAD7C-3818-40F3-9993-D44659CCEE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379" r="-1"/>
          <a:stretch/>
        </p:blipFill>
        <p:spPr>
          <a:xfrm>
            <a:off x="4529065" y="3752850"/>
            <a:ext cx="2648772" cy="204238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D77BF5F-201A-45F6-8C43-C52509CFE3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2414" y="3853083"/>
            <a:ext cx="1985505" cy="1826776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111764D9-8AB4-40E1-9F26-992C4FC3ED39}"/>
              </a:ext>
            </a:extLst>
          </p:cNvPr>
          <p:cNvSpPr/>
          <p:nvPr/>
        </p:nvSpPr>
        <p:spPr>
          <a:xfrm>
            <a:off x="2854231" y="5436885"/>
            <a:ext cx="433514" cy="12334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E129ED9F-33BF-4E5F-ABF1-59E2FCE9EE1B}"/>
              </a:ext>
            </a:extLst>
          </p:cNvPr>
          <p:cNvCxnSpPr>
            <a:cxnSpLocks/>
            <a:stCxn id="15" idx="3"/>
            <a:endCxn id="12" idx="1"/>
          </p:cNvCxnSpPr>
          <p:nvPr/>
        </p:nvCxnSpPr>
        <p:spPr>
          <a:xfrm flipV="1">
            <a:off x="3342036" y="4766471"/>
            <a:ext cx="1520378" cy="861586"/>
          </a:xfrm>
          <a:prstGeom prst="bentConnector3">
            <a:avLst>
              <a:gd name="adj1" fmla="val 50000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95A00940-5B94-4C1B-BEF6-4C859364A9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37117" y="5498559"/>
            <a:ext cx="204919" cy="258996"/>
          </a:xfrm>
          <a:prstGeom prst="rect">
            <a:avLst/>
          </a:prstGeom>
          <a:ln>
            <a:noFill/>
          </a:ln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F0594181-8092-467D-ACF1-0555E1A5944C}"/>
              </a:ext>
            </a:extLst>
          </p:cNvPr>
          <p:cNvSpPr/>
          <p:nvPr/>
        </p:nvSpPr>
        <p:spPr>
          <a:xfrm>
            <a:off x="4862413" y="3851283"/>
            <a:ext cx="1985505" cy="1828576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43F4F1D-786A-47AB-8838-1A7C2DCB5AE6}"/>
              </a:ext>
            </a:extLst>
          </p:cNvPr>
          <p:cNvSpPr txBox="1"/>
          <p:nvPr/>
        </p:nvSpPr>
        <p:spPr>
          <a:xfrm>
            <a:off x="852675" y="5803228"/>
            <a:ext cx="264877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카드 분해 버튼 클릭</a:t>
            </a:r>
            <a:endParaRPr lang="en-US" altLang="ko-KR" sz="105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3644DCE-CA47-4D16-A3FE-9DF043604CE3}"/>
              </a:ext>
            </a:extLst>
          </p:cNvPr>
          <p:cNvSpPr txBox="1"/>
          <p:nvPr/>
        </p:nvSpPr>
        <p:spPr>
          <a:xfrm>
            <a:off x="4529065" y="5803228"/>
            <a:ext cx="264877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카드 분해창 팝업</a:t>
            </a:r>
            <a:endParaRPr lang="en-US" altLang="ko-KR" sz="1050" dirty="0"/>
          </a:p>
        </p:txBody>
      </p:sp>
    </p:spTree>
    <p:extLst>
      <p:ext uri="{BB962C8B-B14F-4D97-AF65-F5344CB8AC3E}">
        <p14:creationId xmlns:p14="http://schemas.microsoft.com/office/powerpoint/2010/main" val="32695239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분해 시스템 </a:t>
            </a:r>
            <a:r>
              <a:rPr lang="en-US" altLang="ko-KR" sz="3200" dirty="0"/>
              <a:t>- </a:t>
            </a:r>
            <a:r>
              <a:rPr lang="ko-KR" altLang="en-US" sz="2400" dirty="0"/>
              <a:t>레어도 선택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6926463"/>
              </p:ext>
            </p:extLst>
          </p:nvPr>
        </p:nvGraphicFramePr>
        <p:xfrm>
          <a:off x="695717" y="1291672"/>
          <a:ext cx="7937818" cy="1950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3781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레어도 선택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레어도 항목을 클릭하는 것으로 활성화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비활성화 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레어도 항목은 최대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 까지 활성화 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599882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이전에 활성화된 항목이 있을 때 다른 항목을 활성화 하면 이전 항목은 비활성화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786439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선택된 레어도의 카드 보유량이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이상이면 보유 매수가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89022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선택된 레어도의 카드 보유량이 없을 경우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보유량 없음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텍스트가 출력하고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분해 매수가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으로 고정된다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843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활성화된 레어도 항목이 없으면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보유량 없음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텍스트가 출력하고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분해 매수가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으로 고정된다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9252493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F257A1CC-DA36-44ED-AA37-98CF7861F9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5115" y="3688930"/>
            <a:ext cx="2294963" cy="2111496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06BC4A0D-7EB9-4EE1-A09C-900D98B1C6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5036" y="3688931"/>
            <a:ext cx="2294963" cy="2111496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6A62F6A3-49BE-484E-9E0D-385B1231DBC9}"/>
              </a:ext>
            </a:extLst>
          </p:cNvPr>
          <p:cNvSpPr>
            <a:spLocks noChangeAspect="1"/>
          </p:cNvSpPr>
          <p:nvPr/>
        </p:nvSpPr>
        <p:spPr>
          <a:xfrm>
            <a:off x="2944733" y="4365107"/>
            <a:ext cx="63606" cy="63606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9" name="연결선: 꺾임 8">
            <a:extLst>
              <a:ext uri="{FF2B5EF4-FFF2-40B4-BE49-F238E27FC236}">
                <a16:creationId xmlns:a16="http://schemas.microsoft.com/office/drawing/2014/main" id="{AC9EC483-07DA-4EEB-B319-7EB673BC87F4}"/>
              </a:ext>
            </a:extLst>
          </p:cNvPr>
          <p:cNvCxnSpPr>
            <a:cxnSpLocks/>
            <a:stCxn id="10" idx="3"/>
            <a:endCxn id="12" idx="1"/>
          </p:cNvCxnSpPr>
          <p:nvPr/>
        </p:nvCxnSpPr>
        <p:spPr>
          <a:xfrm flipV="1">
            <a:off x="3123965" y="4313223"/>
            <a:ext cx="3081322" cy="178745"/>
          </a:xfrm>
          <a:prstGeom prst="bentConnector3">
            <a:avLst>
              <a:gd name="adj1" fmla="val 50000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23A29FBE-109E-42F1-89A0-6CF0081CA5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7101" y="4399158"/>
            <a:ext cx="146864" cy="185620"/>
          </a:xfrm>
          <a:prstGeom prst="rect">
            <a:avLst/>
          </a:prstGeom>
          <a:ln>
            <a:noFill/>
          </a:ln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A99F41CF-F868-4D55-A332-F68D9C5BEB3D}"/>
              </a:ext>
            </a:extLst>
          </p:cNvPr>
          <p:cNvSpPr>
            <a:spLocks noChangeAspect="1"/>
          </p:cNvSpPr>
          <p:nvPr/>
        </p:nvSpPr>
        <p:spPr>
          <a:xfrm>
            <a:off x="6205287" y="4281420"/>
            <a:ext cx="63606" cy="63606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FCAEC28-D420-477D-8B7C-027A017BBD97}"/>
              </a:ext>
            </a:extLst>
          </p:cNvPr>
          <p:cNvSpPr>
            <a:spLocks/>
          </p:cNvSpPr>
          <p:nvPr/>
        </p:nvSpPr>
        <p:spPr>
          <a:xfrm>
            <a:off x="6891148" y="4238178"/>
            <a:ext cx="436376" cy="106848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id="{9EDDC004-BEE5-4FE3-B2D0-F6F9B3A2CEED}"/>
              </a:ext>
            </a:extLst>
          </p:cNvPr>
          <p:cNvCxnSpPr>
            <a:cxnSpLocks/>
            <a:stCxn id="10" idx="3"/>
            <a:endCxn id="13" idx="2"/>
          </p:cNvCxnSpPr>
          <p:nvPr/>
        </p:nvCxnSpPr>
        <p:spPr>
          <a:xfrm flipV="1">
            <a:off x="3123965" y="4345026"/>
            <a:ext cx="3985371" cy="146942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5DD0119-7499-43B0-BC93-D79A9DFC0FE9}"/>
              </a:ext>
            </a:extLst>
          </p:cNvPr>
          <p:cNvSpPr txBox="1"/>
          <p:nvPr/>
        </p:nvSpPr>
        <p:spPr>
          <a:xfrm>
            <a:off x="1565115" y="5800426"/>
            <a:ext cx="2294963" cy="208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활성화된 항목과 다른 항목 클릭</a:t>
            </a:r>
            <a:endParaRPr lang="en-US" altLang="ko-KR" sz="10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A995BC6-9E44-45F9-ABD2-A3C7DB08CD57}"/>
              </a:ext>
            </a:extLst>
          </p:cNvPr>
          <p:cNvSpPr txBox="1"/>
          <p:nvPr/>
        </p:nvSpPr>
        <p:spPr>
          <a:xfrm>
            <a:off x="4628670" y="5800426"/>
            <a:ext cx="32168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이전 항목 비활성화 및 보유량 변화</a:t>
            </a:r>
            <a:endParaRPr lang="en-US" altLang="ko-KR" sz="1000" dirty="0"/>
          </a:p>
          <a:p>
            <a:pPr algn="ctr"/>
            <a:r>
              <a:rPr lang="en-US" altLang="ko-KR" sz="1000" dirty="0"/>
              <a:t>(</a:t>
            </a:r>
            <a:r>
              <a:rPr lang="ko-KR" altLang="en-US" sz="1000" dirty="0"/>
              <a:t>보유량이 없을 경우 </a:t>
            </a:r>
            <a:r>
              <a:rPr lang="en-US" altLang="ko-KR" sz="1000" dirty="0"/>
              <a:t>‘</a:t>
            </a:r>
            <a:r>
              <a:rPr lang="ko-KR" altLang="en-US" sz="1000" b="1" dirty="0"/>
              <a:t>보유량 없음</a:t>
            </a:r>
            <a:r>
              <a:rPr lang="en-US" altLang="ko-KR" sz="1000" b="1" dirty="0"/>
              <a:t>.</a:t>
            </a:r>
            <a:r>
              <a:rPr lang="en-US" altLang="ko-KR" sz="1000" dirty="0"/>
              <a:t>’ </a:t>
            </a:r>
            <a:r>
              <a:rPr lang="ko-KR" altLang="en-US" sz="1000" dirty="0"/>
              <a:t>텍스트 출력</a:t>
            </a:r>
            <a:r>
              <a:rPr lang="en-US" altLang="ko-KR" sz="1000" dirty="0"/>
              <a:t>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92467F9-03D2-46F8-8ABE-504B7F20A9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49161" y="1695181"/>
            <a:ext cx="2896838" cy="430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7950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분해 시스템 </a:t>
            </a:r>
            <a:r>
              <a:rPr lang="en-US" altLang="ko-KR" sz="3200" dirty="0"/>
              <a:t>- </a:t>
            </a:r>
            <a:r>
              <a:rPr lang="ko-KR" altLang="en-US" sz="2400" dirty="0"/>
              <a:t>카드 분해 매수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9398234"/>
              </p:ext>
            </p:extLst>
          </p:nvPr>
        </p:nvGraphicFramePr>
        <p:xfrm>
          <a:off x="695325" y="1297780"/>
          <a:ext cx="7445693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45693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카드 분해 매수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분해 매수는 한번에 분해할 선택된 레어도의 카드 매수다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-/+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버튼을 좌 클릭하거나 숫자를 직접 수정하는 것으로 분해할 카드의 매수를 조절한다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786439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선택된 레어도의 변화가 있을 경우 카드 분해 매수를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로 변경한다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34062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선택된 카드의 보유량이 없을 경우 카드 분해 매수는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으로 고정되어 조절할 수 없다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89022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설정 매수가 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1 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일 때 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[– 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버튼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]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을 클릭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하거나 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1 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이하의 값을 입력할 수 없다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08348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설정 매수가 보유량과 같을 때 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[+ 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버튼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]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을 클릭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하거나 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보유량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이상의 값을 입력할 수 없다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61817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7.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 매수에 변화가 있거나 활성화된 레어도의 변화가 있을 경우 분해 후 획득하는 조각을 재계산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54571755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F2886D0B-FD8A-44D9-AFBB-96BBF9D000DC}"/>
              </a:ext>
            </a:extLst>
          </p:cNvPr>
          <p:cNvSpPr txBox="1"/>
          <p:nvPr/>
        </p:nvSpPr>
        <p:spPr>
          <a:xfrm>
            <a:off x="1173227" y="5837178"/>
            <a:ext cx="23063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카드 분해 매수 변경</a:t>
            </a:r>
            <a:endParaRPr lang="en-US" altLang="ko-KR" sz="1000" dirty="0"/>
          </a:p>
          <a:p>
            <a:pPr algn="ctr"/>
            <a:r>
              <a:rPr lang="en-US" altLang="ko-KR" sz="1000" dirty="0"/>
              <a:t>(-/+ </a:t>
            </a:r>
            <a:r>
              <a:rPr lang="ko-KR" altLang="en-US" sz="1000" dirty="0"/>
              <a:t>버튼 클릭 </a:t>
            </a:r>
            <a:r>
              <a:rPr lang="en-US" altLang="ko-KR" sz="1000" dirty="0"/>
              <a:t>or </a:t>
            </a:r>
            <a:r>
              <a:rPr lang="ko-KR" altLang="en-US" sz="1000" dirty="0"/>
              <a:t>숫자 입력</a:t>
            </a:r>
            <a:r>
              <a:rPr lang="en-US" altLang="ko-KR" sz="1000" dirty="0"/>
              <a:t>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15F551B-07D4-404A-A224-16A980D3CBED}"/>
              </a:ext>
            </a:extLst>
          </p:cNvPr>
          <p:cNvSpPr txBox="1"/>
          <p:nvPr/>
        </p:nvSpPr>
        <p:spPr>
          <a:xfrm>
            <a:off x="4519630" y="5837178"/>
            <a:ext cx="29529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변경 내용에 따른 분해 후 획득 조각 재계산</a:t>
            </a:r>
            <a:endParaRPr lang="en-US" altLang="ko-KR" sz="10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D16CCFA-161F-4068-B60F-6D74EC75C7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3229" y="3714814"/>
            <a:ext cx="2306368" cy="2121987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A404C292-5252-492C-96D9-336015D3A0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2900" y="3714814"/>
            <a:ext cx="2306367" cy="2121987"/>
          </a:xfrm>
          <a:prstGeom prst="rect">
            <a:avLst/>
          </a:prstGeom>
        </p:spPr>
      </p:pic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6C447C55-F5AC-420D-964B-29ECFE533613}"/>
              </a:ext>
            </a:extLst>
          </p:cNvPr>
          <p:cNvCxnSpPr>
            <a:cxnSpLocks/>
            <a:stCxn id="7" idx="3"/>
            <a:endCxn id="20" idx="1"/>
          </p:cNvCxnSpPr>
          <p:nvPr/>
        </p:nvCxnSpPr>
        <p:spPr>
          <a:xfrm>
            <a:off x="3244443" y="5160940"/>
            <a:ext cx="3063054" cy="167274"/>
          </a:xfrm>
          <a:prstGeom prst="bentConnector3">
            <a:avLst>
              <a:gd name="adj1" fmla="val 50000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C9F206B-D3B1-4AB3-B034-7BAD9358EDA6}"/>
              </a:ext>
            </a:extLst>
          </p:cNvPr>
          <p:cNvSpPr>
            <a:spLocks/>
          </p:cNvSpPr>
          <p:nvPr/>
        </p:nvSpPr>
        <p:spPr>
          <a:xfrm>
            <a:off x="2261967" y="4832829"/>
            <a:ext cx="893492" cy="29624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1D46214-20DB-45CD-891C-2DBD3F1093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9629" y="4980953"/>
            <a:ext cx="284814" cy="359973"/>
          </a:xfrm>
          <a:prstGeom prst="rect">
            <a:avLst/>
          </a:prstGeom>
          <a:ln>
            <a:noFill/>
          </a:ln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012EF57F-6BC5-4714-9AA2-BE29A5E77538}"/>
              </a:ext>
            </a:extLst>
          </p:cNvPr>
          <p:cNvSpPr>
            <a:spLocks/>
          </p:cNvSpPr>
          <p:nvPr/>
        </p:nvSpPr>
        <p:spPr>
          <a:xfrm>
            <a:off x="6307497" y="5210336"/>
            <a:ext cx="730233" cy="235756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DE1B357-5C27-4B25-900B-43C7CE91B5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1057" y="1459217"/>
            <a:ext cx="3070843" cy="4377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9434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분해 시스템 </a:t>
            </a:r>
            <a:r>
              <a:rPr lang="en-US" altLang="ko-KR" sz="3200" dirty="0"/>
              <a:t>- </a:t>
            </a:r>
            <a:r>
              <a:rPr lang="ko-KR" altLang="en-US" sz="2400" dirty="0"/>
              <a:t>분해 최종 확인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5869406"/>
              </p:ext>
            </p:extLst>
          </p:nvPr>
        </p:nvGraphicFramePr>
        <p:xfrm>
          <a:off x="2821621" y="1433919"/>
          <a:ext cx="6548755" cy="1950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48755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분해 최종 확인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 버튼을 클릭하면 분해 최종 확인창이 팝업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 최종 확인창 팝업 시 등급별 레어도별 분해 시 조각 획득량이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71616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분해 시 분해할 카드의 레어도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분해할 카드의 이름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분해할 카드의 매수가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690982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 후 조각 변화량이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134958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확인 버튼을 클릭하면 카드를 분해하고 조각을 획득한다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74056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취소 버튼을 클릭하면 분해 최종 확인창을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2024582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1C501ACB-B72B-4CDF-BD45-51B02A04E9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41272" y="3626772"/>
            <a:ext cx="2368360" cy="217902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87E730E-AF23-4204-B76F-9980925F80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1564" y="3672245"/>
            <a:ext cx="3287777" cy="99612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EFC701D-5308-4FB5-B315-BBD5F1F893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1272" y="4668366"/>
            <a:ext cx="2368361" cy="109753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F3D959B-9D61-4356-9724-12D520290E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1323" y="3672245"/>
            <a:ext cx="2306368" cy="2121987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0811D456-F36B-4049-B440-07E370183F51}"/>
              </a:ext>
            </a:extLst>
          </p:cNvPr>
          <p:cNvSpPr/>
          <p:nvPr/>
        </p:nvSpPr>
        <p:spPr>
          <a:xfrm>
            <a:off x="2351341" y="5526458"/>
            <a:ext cx="741712" cy="150662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C529534E-B189-47F1-B4C4-E75B826E2BAE}"/>
              </a:ext>
            </a:extLst>
          </p:cNvPr>
          <p:cNvCxnSpPr>
            <a:cxnSpLocks/>
            <a:stCxn id="16" idx="3"/>
            <a:endCxn id="15" idx="1"/>
          </p:cNvCxnSpPr>
          <p:nvPr/>
        </p:nvCxnSpPr>
        <p:spPr>
          <a:xfrm flipV="1">
            <a:off x="3155252" y="4720708"/>
            <a:ext cx="1126312" cy="999599"/>
          </a:xfrm>
          <a:prstGeom prst="bentConnector3">
            <a:avLst>
              <a:gd name="adj1" fmla="val 50000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3CCBDF8-9E62-470C-9347-1F8AE9B36031}"/>
              </a:ext>
            </a:extLst>
          </p:cNvPr>
          <p:cNvSpPr/>
          <p:nvPr/>
        </p:nvSpPr>
        <p:spPr>
          <a:xfrm>
            <a:off x="4281564" y="3626772"/>
            <a:ext cx="3287777" cy="218787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F6249A7B-CE5B-4F18-A2FC-AC9ECF3A21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39858" y="5584189"/>
            <a:ext cx="215394" cy="272235"/>
          </a:xfrm>
          <a:prstGeom prst="rect">
            <a:avLst/>
          </a:prstGeom>
          <a:ln>
            <a:noFill/>
          </a:ln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5D8C5AB7-CFA5-43E7-8E63-AD436DACB0DC}"/>
              </a:ext>
            </a:extLst>
          </p:cNvPr>
          <p:cNvSpPr txBox="1"/>
          <p:nvPr/>
        </p:nvSpPr>
        <p:spPr>
          <a:xfrm>
            <a:off x="1151322" y="5794232"/>
            <a:ext cx="23063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분해 버튼 클릭</a:t>
            </a:r>
            <a:endParaRPr lang="en-US" altLang="ko-KR" sz="10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CE4A24F-BE9F-4CE2-8C26-156F20694692}"/>
              </a:ext>
            </a:extLst>
          </p:cNvPr>
          <p:cNvSpPr txBox="1"/>
          <p:nvPr/>
        </p:nvSpPr>
        <p:spPr>
          <a:xfrm>
            <a:off x="4281564" y="5814643"/>
            <a:ext cx="32877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분해 최종 확인창 및 분해 시 조작 획득량 팝업</a:t>
            </a:r>
            <a:endParaRPr lang="en-US" altLang="ko-KR" sz="1000" dirty="0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DBD6086E-41A2-48A7-BADF-4CC3DEC27FB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00078" y="3511211"/>
            <a:ext cx="3543654" cy="2618656"/>
          </a:xfrm>
          <a:prstGeom prst="rect">
            <a:avLst/>
          </a:prstGeom>
        </p:spPr>
      </p:pic>
      <p:sp>
        <p:nvSpPr>
          <p:cNvPr id="27" name="순서도: 다른 페이지 연결선 26">
            <a:extLst>
              <a:ext uri="{FF2B5EF4-FFF2-40B4-BE49-F238E27FC236}">
                <a16:creationId xmlns:a16="http://schemas.microsoft.com/office/drawing/2014/main" id="{AF560FDA-0E98-4DCB-BDE7-89000F3F2DD6}"/>
              </a:ext>
            </a:extLst>
          </p:cNvPr>
          <p:cNvSpPr>
            <a:spLocks noChangeAspect="1"/>
          </p:cNvSpPr>
          <p:nvPr/>
        </p:nvSpPr>
        <p:spPr>
          <a:xfrm>
            <a:off x="11016876" y="5753278"/>
            <a:ext cx="469866" cy="469866"/>
          </a:xfrm>
          <a:prstGeom prst="flowChartOffpage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P.54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14316426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분해 시스템 </a:t>
            </a:r>
            <a:r>
              <a:rPr lang="en-US" altLang="ko-KR" sz="3200" dirty="0"/>
              <a:t>- </a:t>
            </a:r>
            <a:r>
              <a:rPr lang="ko-KR" altLang="en-US" sz="2400" dirty="0"/>
              <a:t>분해 결과 요약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2033768"/>
              </p:ext>
            </p:extLst>
          </p:nvPr>
        </p:nvGraphicFramePr>
        <p:xfrm>
          <a:off x="2564415" y="2137083"/>
          <a:ext cx="4683443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3443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분해 결과 요약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분해로 조각을 획득했을 때 분해 결과 요약창을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분해로 획득한 조각을 표기한다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41367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화면을 클릭하면 분해 결과 요약창을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12033222"/>
                  </a:ext>
                </a:extLst>
              </a:tr>
            </a:tbl>
          </a:graphicData>
        </a:graphic>
      </p:graphicFrame>
      <p:pic>
        <p:nvPicPr>
          <p:cNvPr id="54" name="그림 53">
            <a:extLst>
              <a:ext uri="{FF2B5EF4-FFF2-40B4-BE49-F238E27FC236}">
                <a16:creationId xmlns:a16="http://schemas.microsoft.com/office/drawing/2014/main" id="{EB7EACA7-1C17-4C8F-9D71-39FBB86CFC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6916" y="2137083"/>
            <a:ext cx="2855461" cy="3036442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9CF48403-76C1-4B26-A4A3-6BAD3BB0711C}"/>
              </a:ext>
            </a:extLst>
          </p:cNvPr>
          <p:cNvGrpSpPr>
            <a:grpSpLocks noChangeAspect="1"/>
          </p:cNvGrpSpPr>
          <p:nvPr/>
        </p:nvGrpSpPr>
        <p:grpSpPr>
          <a:xfrm>
            <a:off x="1945674" y="3700877"/>
            <a:ext cx="5642301" cy="2017105"/>
            <a:chOff x="1635954" y="3496655"/>
            <a:chExt cx="6948401" cy="2484032"/>
          </a:xfrm>
        </p:grpSpPr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96D9D838-39E4-410E-96F4-2F6C73B228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35954" y="3496655"/>
              <a:ext cx="3374957" cy="2235361"/>
            </a:xfrm>
            <a:prstGeom prst="rect">
              <a:avLst/>
            </a:prstGeom>
          </p:spPr>
        </p:pic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13BDF115-9ED8-4302-82B7-95BF299E8F4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33720" y="4039232"/>
              <a:ext cx="3450635" cy="1658256"/>
            </a:xfrm>
            <a:prstGeom prst="rect">
              <a:avLst/>
            </a:prstGeom>
            <a:ln>
              <a:noFill/>
            </a:ln>
          </p:spPr>
        </p:pic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E06A54DB-0621-47F9-AF0E-319D3BCE2D58}"/>
                </a:ext>
              </a:extLst>
            </p:cNvPr>
            <p:cNvSpPr/>
            <p:nvPr/>
          </p:nvSpPr>
          <p:spPr>
            <a:xfrm>
              <a:off x="3484081" y="4233240"/>
              <a:ext cx="659929" cy="247509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48" name="연결선: 꺾임 47">
              <a:extLst>
                <a:ext uri="{FF2B5EF4-FFF2-40B4-BE49-F238E27FC236}">
                  <a16:creationId xmlns:a16="http://schemas.microsoft.com/office/drawing/2014/main" id="{D5448084-789E-42A6-A183-1EE4ED528FA5}"/>
                </a:ext>
              </a:extLst>
            </p:cNvPr>
            <p:cNvCxnSpPr>
              <a:cxnSpLocks/>
              <a:stCxn id="49" idx="3"/>
              <a:endCxn id="46" idx="1"/>
            </p:cNvCxnSpPr>
            <p:nvPr/>
          </p:nvCxnSpPr>
          <p:spPr>
            <a:xfrm>
              <a:off x="4333717" y="4598571"/>
              <a:ext cx="800003" cy="269789"/>
            </a:xfrm>
            <a:prstGeom prst="bentConnector3">
              <a:avLst>
                <a:gd name="adj1" fmla="val 50000"/>
              </a:avLst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9" name="그림 48">
              <a:extLst>
                <a:ext uri="{FF2B5EF4-FFF2-40B4-BE49-F238E27FC236}">
                  <a16:creationId xmlns:a16="http://schemas.microsoft.com/office/drawing/2014/main" id="{BB4A5CF6-6E80-4E40-9C13-FD438D512C4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954303" y="4358801"/>
              <a:ext cx="379414" cy="479539"/>
            </a:xfrm>
            <a:prstGeom prst="rect">
              <a:avLst/>
            </a:prstGeom>
            <a:ln>
              <a:noFill/>
            </a:ln>
          </p:spPr>
        </p:pic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857B8DBC-5294-4B98-9EB5-41CFB086B3AC}"/>
                </a:ext>
              </a:extLst>
            </p:cNvPr>
            <p:cNvSpPr txBox="1"/>
            <p:nvPr/>
          </p:nvSpPr>
          <p:spPr>
            <a:xfrm>
              <a:off x="2170248" y="5734466"/>
              <a:ext cx="230636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/>
                <a:t>확인 버튼 클릭</a:t>
              </a:r>
              <a:endParaRPr lang="en-US" altLang="ko-KR" sz="1000" dirty="0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90C8B59F-D4F0-47F8-BE68-388F41AC04FD}"/>
                </a:ext>
              </a:extLst>
            </p:cNvPr>
            <p:cNvSpPr txBox="1"/>
            <p:nvPr/>
          </p:nvSpPr>
          <p:spPr>
            <a:xfrm>
              <a:off x="5133720" y="5686121"/>
              <a:ext cx="345063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분해 결과 요약창 팝업</a:t>
              </a:r>
              <a:endParaRPr lang="en-US" altLang="ko-KR" sz="1000" dirty="0"/>
            </a:p>
          </p:txBody>
        </p:sp>
      </p:grpSp>
      <p:sp>
        <p:nvSpPr>
          <p:cNvPr id="14" name="화살표: 갈매기형 수장 13">
            <a:extLst>
              <a:ext uri="{FF2B5EF4-FFF2-40B4-BE49-F238E27FC236}">
                <a16:creationId xmlns:a16="http://schemas.microsoft.com/office/drawing/2014/main" id="{8C425938-D9B9-49FD-8679-6CE22FE29771}"/>
              </a:ext>
            </a:extLst>
          </p:cNvPr>
          <p:cNvSpPr/>
          <p:nvPr/>
        </p:nvSpPr>
        <p:spPr>
          <a:xfrm rot="5400000">
            <a:off x="7926916" y="2245943"/>
            <a:ext cx="469866" cy="469866"/>
          </a:xfrm>
          <a:prstGeom prst="chevron">
            <a:avLst>
              <a:gd name="adj" fmla="val 1886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altLang="ko-KR" sz="1100" b="1" dirty="0"/>
              <a:t>P.54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3138206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E62636-CC71-ED59-353F-385830541F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B5452039-9EE7-4050-9AE4-DC57406BE2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4826756"/>
              </p:ext>
            </p:extLst>
          </p:nvPr>
        </p:nvGraphicFramePr>
        <p:xfrm>
          <a:off x="738346" y="1443990"/>
          <a:ext cx="10715308" cy="2209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0680">
                  <a:extLst>
                    <a:ext uri="{9D8B030D-6E8A-4147-A177-3AD203B41FA5}">
                      <a16:colId xmlns:a16="http://schemas.microsoft.com/office/drawing/2014/main" val="496383144"/>
                    </a:ext>
                  </a:extLst>
                </a:gridCol>
                <a:gridCol w="1233805">
                  <a:extLst>
                    <a:ext uri="{9D8B030D-6E8A-4147-A177-3AD203B41FA5}">
                      <a16:colId xmlns:a16="http://schemas.microsoft.com/office/drawing/2014/main" val="3683499362"/>
                    </a:ext>
                  </a:extLst>
                </a:gridCol>
                <a:gridCol w="2884805">
                  <a:extLst>
                    <a:ext uri="{9D8B030D-6E8A-4147-A177-3AD203B41FA5}">
                      <a16:colId xmlns:a16="http://schemas.microsoft.com/office/drawing/2014/main" val="1218913743"/>
                    </a:ext>
                  </a:extLst>
                </a:gridCol>
                <a:gridCol w="906780">
                  <a:extLst>
                    <a:ext uri="{9D8B030D-6E8A-4147-A177-3AD203B41FA5}">
                      <a16:colId xmlns:a16="http://schemas.microsoft.com/office/drawing/2014/main" val="1111129856"/>
                    </a:ext>
                  </a:extLst>
                </a:gridCol>
                <a:gridCol w="4059238">
                  <a:extLst>
                    <a:ext uri="{9D8B030D-6E8A-4147-A177-3AD203B41FA5}">
                      <a16:colId xmlns:a16="http://schemas.microsoft.com/office/drawing/2014/main" val="3707067078"/>
                    </a:ext>
                  </a:extLst>
                </a:gridCol>
              </a:tblGrid>
              <a:tr h="130845"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lt"/>
                        </a:rPr>
                        <a:t>카드 분해 시스템 참조 데이터 위치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086500"/>
                  </a:ext>
                </a:extLst>
              </a:tr>
              <a:tr h="1231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Data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파일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인덱스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데이터 타입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기타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5212579"/>
                  </a:ext>
                </a:extLst>
              </a:tr>
              <a:tr h="1231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분해 획득 조각 매수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제작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분해 테이블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분해 획득 조각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(Decomposition Gain Fragment)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Float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8084771"/>
                  </a:ext>
                </a:extLst>
              </a:tr>
              <a:tr h="1231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카드 보유 매수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 –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노멀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유저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Card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테이블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노멀 레어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(Normal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Rare)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Float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1710209"/>
                  </a:ext>
                </a:extLst>
              </a:tr>
              <a:tr h="1231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카드 보유 매수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–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실버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유저 </a:t>
                      </a:r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Card </a:t>
                      </a: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테이블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실버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레어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(Silver Rare)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Float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6948591"/>
                  </a:ext>
                </a:extLst>
              </a:tr>
              <a:tr h="1231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보유 매수 </a:t>
                      </a: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– </a:t>
                      </a: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골드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유저 </a:t>
                      </a: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Card </a:t>
                      </a: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테이블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골드 레어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(Gold Rare)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Float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1555395"/>
                  </a:ext>
                </a:extLst>
              </a:tr>
              <a:tr h="1231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보유 매수 </a:t>
                      </a: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– </a:t>
                      </a: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슈퍼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유저 </a:t>
                      </a:r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Card </a:t>
                      </a: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테이블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슈퍼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레어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(Super Rare)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Float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06928680"/>
                  </a:ext>
                </a:extLst>
              </a:tr>
              <a:tr h="1231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보유 매수 </a:t>
                      </a: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– </a:t>
                      </a: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울트라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유저 </a:t>
                      </a: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Card </a:t>
                      </a: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테이블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울트라 레어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(Ultra Rare)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Float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0517210"/>
                  </a:ext>
                </a:extLst>
              </a:tr>
              <a:tr h="1231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보유 조각 매수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유저 </a:t>
                      </a: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DB </a:t>
                      </a: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테이블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소유 조각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(Fragment)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Float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4136853"/>
                  </a:ext>
                </a:extLst>
              </a:tr>
            </a:tbl>
          </a:graphicData>
        </a:graphic>
      </p:graphicFrame>
      <p:sp>
        <p:nvSpPr>
          <p:cNvPr id="4" name="제목 1">
            <a:extLst>
              <a:ext uri="{FF2B5EF4-FFF2-40B4-BE49-F238E27FC236}">
                <a16:creationId xmlns:a16="http://schemas.microsoft.com/office/drawing/2014/main" id="{DB70DBD6-4F59-4B9F-9F43-84DCA3A3EE9C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분해 시스템－</a:t>
            </a:r>
            <a:r>
              <a:rPr lang="ko-KR" altLang="en-US" sz="2400" dirty="0"/>
              <a:t> 데이터 참조 위치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42579327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20BCB528-75DC-4A72-BEAE-8B2584430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ko-KR" altLang="en-US" dirty="0"/>
              <a:t>카드 일괄 분해 시스템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D08F52-D5F8-40FF-A45A-4FF9548E8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06516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일괄 분해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개요 및 알고리즘</a:t>
            </a:r>
            <a:endParaRPr lang="en-US" altLang="ko-KR" sz="2400" dirty="0"/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D68BA3DB-D101-48F3-A3F4-A453630800E4}"/>
              </a:ext>
            </a:extLst>
          </p:cNvPr>
          <p:cNvGraphicFramePr>
            <a:graphicFrameLocks noGrp="1"/>
          </p:cNvGraphicFramePr>
          <p:nvPr/>
        </p:nvGraphicFramePr>
        <p:xfrm>
          <a:off x="1071033" y="1286624"/>
          <a:ext cx="10049934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49934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다량의 카드를 동시에 분해하는 시스템이다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4188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다수의 카드를 동시에 선택하고 분해하여 조각으로 변환한다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일반적인 분해는 카드를 선택하고 해당 카드에서 매수를 선택하여 분해하는 방식이다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하지만 이러한 방식은 많은 종류의 카드를 분해할 때는 오랜 시간을 필요로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하지만 해당 시스템을 사용하면 많은 종류의 카드를 동시에 선택하여 분해할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카드를 획득하기 위해 주로 카드 팩 뽑기를 하는 해당 게임의 특징상 플레이어는 불필요한 다량의 카드를 획득하고 해당 카드를 분해하여 조각을 획득한 다음 조각으로 카드를 제작하는 과정을 가지게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하지만 수많은 카드를 일일이 분해하는 과정은 귀찮고 많은 시간을 필요로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그렇기에 해당 시스템으로 플레이어들이 카드를 분해하고 제작하는 지루한 시간을 최소화할 수 있게 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0006735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35419CA6-9DD3-4B67-BCE9-3FD54C0E04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7871" y="4510319"/>
            <a:ext cx="6696258" cy="1726969"/>
          </a:xfrm>
          <a:prstGeom prst="rect">
            <a:avLst/>
          </a:prstGeom>
        </p:spPr>
      </p:pic>
      <p:graphicFrame>
        <p:nvGraphicFramePr>
          <p:cNvPr id="7" name="표 7">
            <a:extLst>
              <a:ext uri="{FF2B5EF4-FFF2-40B4-BE49-F238E27FC236}">
                <a16:creationId xmlns:a16="http://schemas.microsoft.com/office/drawing/2014/main" id="{026DB25B-FEBA-4F64-AF22-4245D0AC1B01}"/>
              </a:ext>
            </a:extLst>
          </p:cNvPr>
          <p:cNvGraphicFramePr>
            <a:graphicFrameLocks noGrp="1"/>
          </p:cNvGraphicFramePr>
          <p:nvPr/>
        </p:nvGraphicFramePr>
        <p:xfrm>
          <a:off x="1071033" y="3572624"/>
          <a:ext cx="10049934" cy="85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738">
                  <a:extLst>
                    <a:ext uri="{9D8B030D-6E8A-4147-A177-3AD203B41FA5}">
                      <a16:colId xmlns:a16="http://schemas.microsoft.com/office/drawing/2014/main" val="1507378002"/>
                    </a:ext>
                  </a:extLst>
                </a:gridCol>
                <a:gridCol w="8830196">
                  <a:extLst>
                    <a:ext uri="{9D8B030D-6E8A-4147-A177-3AD203B41FA5}">
                      <a16:colId xmlns:a16="http://schemas.microsoft.com/office/drawing/2014/main" val="1435111245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일괄 분해의 종류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71283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여분 분해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플레이어가 보유한 카드 중 레어도별로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장을 초과하는 모든 카드를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장이 되도록 분해한다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78842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선택 분해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플레이어가 분해하고 싶은 카드를 선택하여 한번에 분해한다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805147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399149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일괄 분해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일괄 분해 선택창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/>
        </p:nvGraphicFramePr>
        <p:xfrm>
          <a:off x="3754277" y="2077197"/>
          <a:ext cx="4683443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3443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일괄 분해 선택창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일괄 분해 버튼을 클릭하면 일괄 분해 선택창을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48250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일괄 분해는 여분 카드 분해와 선택 카드 분해가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47540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닫기 버튼을 클릭하는 것으로 일괄 분해 선택창을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7558483"/>
                  </a:ext>
                </a:extLst>
              </a:tr>
            </a:tbl>
          </a:graphicData>
        </a:graphic>
      </p:graphicFrame>
      <p:pic>
        <p:nvPicPr>
          <p:cNvPr id="12" name="그림 11">
            <a:extLst>
              <a:ext uri="{FF2B5EF4-FFF2-40B4-BE49-F238E27FC236}">
                <a16:creationId xmlns:a16="http://schemas.microsoft.com/office/drawing/2014/main" id="{132C852B-CFFC-4607-A07B-CF5BA29DEE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8308" y="3653044"/>
            <a:ext cx="4241852" cy="204099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C3EA571-D6DE-4D9E-92FF-CF8448CDA0E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953" r="2408"/>
          <a:stretch/>
        </p:blipFill>
        <p:spPr>
          <a:xfrm>
            <a:off x="7325090" y="4287493"/>
            <a:ext cx="2328288" cy="517060"/>
          </a:xfrm>
          <a:prstGeom prst="rect">
            <a:avLst/>
          </a:prstGeom>
          <a:ln w="19050">
            <a:solidFill>
              <a:srgbClr val="C00000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A25AB2E-0BFF-4E6E-B06A-8E69947AA4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836" y="3653044"/>
            <a:ext cx="4241852" cy="2040999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BCCBAA7-D6A5-47B3-9AD9-45B1E0C4CF73}"/>
              </a:ext>
            </a:extLst>
          </p:cNvPr>
          <p:cNvSpPr/>
          <p:nvPr/>
        </p:nvSpPr>
        <p:spPr>
          <a:xfrm>
            <a:off x="2598000" y="5497059"/>
            <a:ext cx="612096" cy="146081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E6CB3FB-1666-46F7-86B1-B0ED930F80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1759" y="5598378"/>
            <a:ext cx="192755" cy="243623"/>
          </a:xfrm>
          <a:prstGeom prst="rect">
            <a:avLst/>
          </a:prstGeom>
          <a:ln>
            <a:noFill/>
          </a:ln>
        </p:spPr>
      </p:pic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9AB9933E-B0DF-456C-A814-1F767D1B42FD}"/>
              </a:ext>
            </a:extLst>
          </p:cNvPr>
          <p:cNvCxnSpPr>
            <a:cxnSpLocks/>
            <a:stCxn id="9" idx="3"/>
            <a:endCxn id="6" idx="1"/>
          </p:cNvCxnSpPr>
          <p:nvPr/>
        </p:nvCxnSpPr>
        <p:spPr>
          <a:xfrm flipV="1">
            <a:off x="3334514" y="4546023"/>
            <a:ext cx="3990576" cy="1174167"/>
          </a:xfrm>
          <a:prstGeom prst="bentConnector3">
            <a:avLst>
              <a:gd name="adj1" fmla="val 67398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C3338B3-22C5-4C0D-95D8-C3CF5AA88B5A}"/>
              </a:ext>
            </a:extLst>
          </p:cNvPr>
          <p:cNvSpPr txBox="1"/>
          <p:nvPr/>
        </p:nvSpPr>
        <p:spPr>
          <a:xfrm>
            <a:off x="1581836" y="5808196"/>
            <a:ext cx="42418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카드 일괄 분해 버튼 클릭</a:t>
            </a:r>
            <a:endParaRPr lang="en-US" altLang="ko-KR" sz="1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438DFBD-3B7C-41F1-9257-CC888E2BA7AE}"/>
              </a:ext>
            </a:extLst>
          </p:cNvPr>
          <p:cNvSpPr txBox="1"/>
          <p:nvPr/>
        </p:nvSpPr>
        <p:spPr>
          <a:xfrm>
            <a:off x="6912933" y="5674946"/>
            <a:ext cx="34805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일괄 분해 선택창 팝업</a:t>
            </a:r>
            <a:endParaRPr lang="en-US" altLang="ko-KR" sz="1000" dirty="0"/>
          </a:p>
        </p:txBody>
      </p:sp>
    </p:spTree>
    <p:extLst>
      <p:ext uri="{BB962C8B-B14F-4D97-AF65-F5344CB8AC3E}">
        <p14:creationId xmlns:p14="http://schemas.microsoft.com/office/powerpoint/2010/main" val="8847356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일괄 분해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여분 분해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9867852"/>
              </p:ext>
            </p:extLst>
          </p:nvPr>
        </p:nvGraphicFramePr>
        <p:xfrm>
          <a:off x="2064745" y="1567662"/>
          <a:ext cx="5347018" cy="158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4701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여분 분해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여분 분해 버튼을 클릭하면 여분 카드 분해창을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48250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여분 카드는 덱에 넣을 수 있는 매수를 초과하는 카드다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각 카드의 레어도별로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장을 초과하는 카드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47540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 결정창에 표기되는 카드는 기본 카드 정렬 규칙에 따라서 정렬된다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67455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취소 버튼을 클릭하면 여분 카드 분해창을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5711471"/>
                  </a:ext>
                </a:extLst>
              </a:tr>
            </a:tbl>
          </a:graphicData>
        </a:graphic>
      </p:graphicFrame>
      <p:grpSp>
        <p:nvGrpSpPr>
          <p:cNvPr id="10" name="그룹 9">
            <a:extLst>
              <a:ext uri="{FF2B5EF4-FFF2-40B4-BE49-F238E27FC236}">
                <a16:creationId xmlns:a16="http://schemas.microsoft.com/office/drawing/2014/main" id="{34D71CCE-70CD-4AE5-8B41-A7705F2B02F4}"/>
              </a:ext>
            </a:extLst>
          </p:cNvPr>
          <p:cNvGrpSpPr>
            <a:grpSpLocks noChangeAspect="1"/>
          </p:cNvGrpSpPr>
          <p:nvPr/>
        </p:nvGrpSpPr>
        <p:grpSpPr>
          <a:xfrm>
            <a:off x="2159380" y="3292885"/>
            <a:ext cx="5063456" cy="2807094"/>
            <a:chOff x="1845344" y="3177139"/>
            <a:chExt cx="4336028" cy="2403820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78AD944E-94CB-4F8F-A7D4-2A71075E8D34}"/>
                </a:ext>
              </a:extLst>
            </p:cNvPr>
            <p:cNvSpPr txBox="1"/>
            <p:nvPr/>
          </p:nvSpPr>
          <p:spPr>
            <a:xfrm>
              <a:off x="1849370" y="3762590"/>
              <a:ext cx="244136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여분 카드 분해 버튼 클릭</a:t>
              </a:r>
              <a:endParaRPr lang="en-US" altLang="ko-KR" sz="1000" dirty="0"/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334E446D-2BD6-405B-8926-E95FBA0B8CF0}"/>
                </a:ext>
              </a:extLst>
            </p:cNvPr>
            <p:cNvGrpSpPr/>
            <p:nvPr/>
          </p:nvGrpSpPr>
          <p:grpSpPr>
            <a:xfrm>
              <a:off x="1849371" y="3177139"/>
              <a:ext cx="2441363" cy="542172"/>
              <a:chOff x="695325" y="3752850"/>
              <a:chExt cx="2879979" cy="639579"/>
            </a:xfrm>
          </p:grpSpPr>
          <p:pic>
            <p:nvPicPr>
              <p:cNvPr id="4" name="그림 3">
                <a:extLst>
                  <a:ext uri="{FF2B5EF4-FFF2-40B4-BE49-F238E27FC236}">
                    <a16:creationId xmlns:a16="http://schemas.microsoft.com/office/drawing/2014/main" id="{55757AE3-AE39-4B84-86CB-0375DBAF0D4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t="11953" r="2408"/>
              <a:stretch/>
            </p:blipFill>
            <p:spPr>
              <a:xfrm>
                <a:off x="695325" y="3752850"/>
                <a:ext cx="2879979" cy="639579"/>
              </a:xfrm>
              <a:prstGeom prst="rect">
                <a:avLst/>
              </a:prstGeom>
            </p:spPr>
          </p:pic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D4A84FAD-1C61-401C-BCC5-FB3EC3B2B86D}"/>
                  </a:ext>
                </a:extLst>
              </p:cNvPr>
              <p:cNvSpPr/>
              <p:nvPr/>
            </p:nvSpPr>
            <p:spPr>
              <a:xfrm>
                <a:off x="786601" y="4074401"/>
                <a:ext cx="1261655" cy="228518"/>
              </a:xfrm>
              <a:prstGeom prst="rect">
                <a:avLst/>
              </a:prstGeom>
              <a:noFill/>
              <a:ln w="190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58015797-21FC-4462-903E-480964B7E0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41304" y="3549263"/>
              <a:ext cx="192755" cy="243623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FB56E8FD-59F3-4C89-99ED-A23D9CDFDB0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45344" y="4159223"/>
              <a:ext cx="4336028" cy="1164119"/>
            </a:xfrm>
            <a:prstGeom prst="rect">
              <a:avLst/>
            </a:prstGeom>
            <a:ln>
              <a:solidFill>
                <a:srgbClr val="C00000"/>
              </a:solidFill>
            </a:ln>
          </p:spPr>
        </p:pic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D2800BA7-25D9-4C6B-B61F-37B08A9F9968}"/>
                </a:ext>
              </a:extLst>
            </p:cNvPr>
            <p:cNvSpPr/>
            <p:nvPr/>
          </p:nvSpPr>
          <p:spPr>
            <a:xfrm>
              <a:off x="1845344" y="4159223"/>
              <a:ext cx="4336028" cy="1164118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1" name="연결선: 꺾임 20">
              <a:extLst>
                <a:ext uri="{FF2B5EF4-FFF2-40B4-BE49-F238E27FC236}">
                  <a16:creationId xmlns:a16="http://schemas.microsoft.com/office/drawing/2014/main" id="{09A249A3-F03C-4A42-85C6-AC18ACC8EC2A}"/>
                </a:ext>
              </a:extLst>
            </p:cNvPr>
            <p:cNvCxnSpPr>
              <a:cxnSpLocks/>
              <a:stCxn id="22" idx="3"/>
              <a:endCxn id="2" idx="0"/>
            </p:cNvCxnSpPr>
            <p:nvPr/>
          </p:nvCxnSpPr>
          <p:spPr>
            <a:xfrm>
              <a:off x="3034059" y="3671075"/>
              <a:ext cx="979299" cy="488148"/>
            </a:xfrm>
            <a:prstGeom prst="bentConnector2">
              <a:avLst/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4B230C9-4BFD-4CA9-BAE4-65BBC0352FED}"/>
                </a:ext>
              </a:extLst>
            </p:cNvPr>
            <p:cNvSpPr txBox="1"/>
            <p:nvPr/>
          </p:nvSpPr>
          <p:spPr>
            <a:xfrm>
              <a:off x="1854072" y="5334738"/>
              <a:ext cx="43273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여분 카드 분해창 팝업</a:t>
              </a:r>
              <a:endParaRPr lang="en-US" altLang="ko-KR" sz="1000" dirty="0"/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1D691A4D-DC5B-4046-BF28-3995B5C86B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57257" y="2216464"/>
            <a:ext cx="2441363" cy="348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3578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제목 1">
            <a:extLst>
              <a:ext uri="{FF2B5EF4-FFF2-40B4-BE49-F238E27FC236}">
                <a16:creationId xmlns:a16="http://schemas.microsoft.com/office/drawing/2014/main" id="{B50731EC-2CF2-4B87-811C-D5BE34E71101}"/>
              </a:ext>
            </a:extLst>
          </p:cNvPr>
          <p:cNvSpPr txBox="1">
            <a:spLocks/>
          </p:cNvSpPr>
          <p:nvPr/>
        </p:nvSpPr>
        <p:spPr>
          <a:xfrm>
            <a:off x="695325" y="368300"/>
            <a:ext cx="10801350" cy="647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관리 시스템 구조</a:t>
            </a:r>
            <a:endParaRPr lang="ko-KR" altLang="en-US" sz="24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EB03526-1D78-4445-8B0F-B46E0233AF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326" y="1268413"/>
            <a:ext cx="10801350" cy="3681489"/>
          </a:xfrm>
          <a:prstGeom prst="rect">
            <a:avLst/>
          </a:prstGeom>
        </p:spPr>
      </p:pic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463D2A76-2BA4-48D4-9F3B-4956096D4C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0544863"/>
              </p:ext>
            </p:extLst>
          </p:nvPr>
        </p:nvGraphicFramePr>
        <p:xfrm>
          <a:off x="2446654" y="5040947"/>
          <a:ext cx="7298691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1605">
                  <a:extLst>
                    <a:ext uri="{9D8B030D-6E8A-4147-A177-3AD203B41FA5}">
                      <a16:colId xmlns:a16="http://schemas.microsoft.com/office/drawing/2014/main" val="732128180"/>
                    </a:ext>
                  </a:extLst>
                </a:gridCol>
                <a:gridCol w="4219893">
                  <a:extLst>
                    <a:ext uri="{9D8B030D-6E8A-4147-A177-3AD203B41FA5}">
                      <a16:colId xmlns:a16="http://schemas.microsoft.com/office/drawing/2014/main" val="3280126138"/>
                    </a:ext>
                  </a:extLst>
                </a:gridCol>
                <a:gridCol w="1667193">
                  <a:extLst>
                    <a:ext uri="{9D8B030D-6E8A-4147-A177-3AD203B41FA5}">
                      <a16:colId xmlns:a16="http://schemas.microsoft.com/office/drawing/2014/main" val="289081438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목록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기획서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394244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일람 시스템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카드를 일람하는 시스템과 일람을 보조하는 시스템이다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일람 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08184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카드 관리 시스템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카드를 제작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 같은 관리하는 시스템이다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1.1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관리 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05034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시스템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덱을 일람하고 생성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삭제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배치 같은 관리하는 시스템이다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969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138356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일괄 분해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선택 분해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3683341"/>
              </p:ext>
            </p:extLst>
          </p:nvPr>
        </p:nvGraphicFramePr>
        <p:xfrm>
          <a:off x="2496614" y="2080619"/>
          <a:ext cx="4683443" cy="140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3443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선택 분해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선택 카드 분해버튼을 클릭하면 분해 선택 모드가 활성화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48250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선택 카드 분해버튼을 클릭하면 선택 카드 분해창이 팝업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47540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취소 버튼을 클릭하면 분해 선택 모드가 비활성화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959792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취소 버튼을 클릭하면 선택 카드 분해창을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5674952"/>
                  </a:ext>
                </a:extLst>
              </a:tr>
            </a:tbl>
          </a:graphicData>
        </a:graphic>
      </p:graphicFrame>
      <p:grpSp>
        <p:nvGrpSpPr>
          <p:cNvPr id="2" name="그룹 1">
            <a:extLst>
              <a:ext uri="{FF2B5EF4-FFF2-40B4-BE49-F238E27FC236}">
                <a16:creationId xmlns:a16="http://schemas.microsoft.com/office/drawing/2014/main" id="{B399A922-6EEA-474E-AE95-576FDF357F70}"/>
              </a:ext>
            </a:extLst>
          </p:cNvPr>
          <p:cNvGrpSpPr>
            <a:grpSpLocks noChangeAspect="1"/>
          </p:cNvGrpSpPr>
          <p:nvPr/>
        </p:nvGrpSpPr>
        <p:grpSpPr>
          <a:xfrm>
            <a:off x="2135206" y="4344441"/>
            <a:ext cx="2703130" cy="801470"/>
            <a:chOff x="2133745" y="3350192"/>
            <a:chExt cx="2441363" cy="723856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85D08829-6173-41E4-8744-67AA07F2CECA}"/>
                </a:ext>
              </a:extLst>
            </p:cNvPr>
            <p:cNvGrpSpPr/>
            <p:nvPr/>
          </p:nvGrpSpPr>
          <p:grpSpPr>
            <a:xfrm>
              <a:off x="2133745" y="3350192"/>
              <a:ext cx="2441363" cy="615747"/>
              <a:chOff x="6934007" y="2556023"/>
              <a:chExt cx="2441363" cy="615747"/>
            </a:xfrm>
          </p:grpSpPr>
          <p:grpSp>
            <p:nvGrpSpPr>
              <p:cNvPr id="25" name="그룹 24">
                <a:extLst>
                  <a:ext uri="{FF2B5EF4-FFF2-40B4-BE49-F238E27FC236}">
                    <a16:creationId xmlns:a16="http://schemas.microsoft.com/office/drawing/2014/main" id="{2D44CEE1-E2F5-4ADA-8A33-6EE362A1FBCA}"/>
                  </a:ext>
                </a:extLst>
              </p:cNvPr>
              <p:cNvGrpSpPr/>
              <p:nvPr/>
            </p:nvGrpSpPr>
            <p:grpSpPr>
              <a:xfrm>
                <a:off x="6934007" y="2556023"/>
                <a:ext cx="2441363" cy="542172"/>
                <a:chOff x="695325" y="3752850"/>
                <a:chExt cx="2879980" cy="639579"/>
              </a:xfrm>
            </p:grpSpPr>
            <p:pic>
              <p:nvPicPr>
                <p:cNvPr id="26" name="그림 25">
                  <a:extLst>
                    <a:ext uri="{FF2B5EF4-FFF2-40B4-BE49-F238E27FC236}">
                      <a16:creationId xmlns:a16="http://schemas.microsoft.com/office/drawing/2014/main" id="{6E563C74-EDF2-4AF1-9778-0734232FAE5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t="11953" r="2408"/>
                <a:stretch/>
              </p:blipFill>
              <p:spPr>
                <a:xfrm>
                  <a:off x="695325" y="3752850"/>
                  <a:ext cx="2879980" cy="639579"/>
                </a:xfrm>
                <a:prstGeom prst="rect">
                  <a:avLst/>
                </a:prstGeom>
              </p:spPr>
            </p:pic>
            <p:sp>
              <p:nvSpPr>
                <p:cNvPr id="27" name="직사각형 26">
                  <a:extLst>
                    <a:ext uri="{FF2B5EF4-FFF2-40B4-BE49-F238E27FC236}">
                      <a16:creationId xmlns:a16="http://schemas.microsoft.com/office/drawing/2014/main" id="{79355788-E3AB-4B90-88E0-B9AC2DA63A43}"/>
                    </a:ext>
                  </a:extLst>
                </p:cNvPr>
                <p:cNvSpPr/>
                <p:nvPr/>
              </p:nvSpPr>
              <p:spPr>
                <a:xfrm>
                  <a:off x="2220416" y="4074401"/>
                  <a:ext cx="1261655" cy="228518"/>
                </a:xfrm>
                <a:prstGeom prst="rect">
                  <a:avLst/>
                </a:prstGeom>
                <a:noFill/>
                <a:ln w="19050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pic>
            <p:nvPicPr>
              <p:cNvPr id="30" name="그림 29">
                <a:extLst>
                  <a:ext uri="{FF2B5EF4-FFF2-40B4-BE49-F238E27FC236}">
                    <a16:creationId xmlns:a16="http://schemas.microsoft.com/office/drawing/2014/main" id="{D4164123-2FC8-4FDB-B4BC-E40D8ABF67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141387" y="2928147"/>
                <a:ext cx="192755" cy="243623"/>
              </a:xfrm>
              <a:prstGeom prst="rect">
                <a:avLst/>
              </a:prstGeom>
              <a:ln>
                <a:noFill/>
              </a:ln>
            </p:spPr>
          </p:pic>
        </p:grp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9393B88E-4F32-4E09-B08C-9D42B48741F3}"/>
                </a:ext>
              </a:extLst>
            </p:cNvPr>
            <p:cNvSpPr txBox="1"/>
            <p:nvPr/>
          </p:nvSpPr>
          <p:spPr>
            <a:xfrm>
              <a:off x="2133745" y="3892937"/>
              <a:ext cx="2166153" cy="1811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선택 카드 분해 버튼 클릭</a:t>
              </a:r>
              <a:endParaRPr lang="en-US" altLang="ko-KR" sz="1000" dirty="0"/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765E4F11-01F7-4DED-8EBE-A6B213847C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6507" y="2189745"/>
            <a:ext cx="2315341" cy="3136385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28FDC197-E906-42BE-8D2E-DB880A3C8FA8}"/>
              </a:ext>
            </a:extLst>
          </p:cNvPr>
          <p:cNvGrpSpPr>
            <a:grpSpLocks noChangeAspect="1"/>
          </p:cNvGrpSpPr>
          <p:nvPr/>
        </p:nvGrpSpPr>
        <p:grpSpPr>
          <a:xfrm>
            <a:off x="5032008" y="4063314"/>
            <a:ext cx="2820906" cy="1656900"/>
            <a:chOff x="7483171" y="2189062"/>
            <a:chExt cx="2369114" cy="1391533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84F79819-70CF-491C-B785-5E679995248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483172" y="2189062"/>
              <a:ext cx="2369113" cy="1391533"/>
              <a:chOff x="4136462" y="4453574"/>
              <a:chExt cx="3057148" cy="1795660"/>
            </a:xfrm>
          </p:grpSpPr>
          <p:pic>
            <p:nvPicPr>
              <p:cNvPr id="43" name="그림 42">
                <a:extLst>
                  <a:ext uri="{FF2B5EF4-FFF2-40B4-BE49-F238E27FC236}">
                    <a16:creationId xmlns:a16="http://schemas.microsoft.com/office/drawing/2014/main" id="{CAD97DCF-06C8-4DB8-BBC4-09AE759968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136462" y="4453574"/>
                <a:ext cx="3057148" cy="1477932"/>
              </a:xfrm>
              <a:prstGeom prst="rect">
                <a:avLst/>
              </a:prstGeom>
              <a:ln w="28575">
                <a:noFill/>
              </a:ln>
            </p:spPr>
          </p:pic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67E276D4-B930-4360-BBAB-9924978DF0EE}"/>
                  </a:ext>
                </a:extLst>
              </p:cNvPr>
              <p:cNvSpPr txBox="1"/>
              <p:nvPr/>
            </p:nvSpPr>
            <p:spPr>
              <a:xfrm>
                <a:off x="4136462" y="5931506"/>
                <a:ext cx="3057148" cy="3177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000" dirty="0"/>
                  <a:t>선택 카드 분해창 팝업</a:t>
                </a:r>
                <a:endParaRPr lang="en-US" altLang="ko-KR" sz="1000" dirty="0"/>
              </a:p>
            </p:txBody>
          </p:sp>
        </p:grp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4361041A-7704-4713-B970-BC5BAA201451}"/>
                </a:ext>
              </a:extLst>
            </p:cNvPr>
            <p:cNvSpPr/>
            <p:nvPr/>
          </p:nvSpPr>
          <p:spPr>
            <a:xfrm>
              <a:off x="7483171" y="2191032"/>
              <a:ext cx="928945" cy="1143262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455D8F7C-CA11-4599-BF5C-FD455D9C0FE8}"/>
              </a:ext>
            </a:extLst>
          </p:cNvPr>
          <p:cNvCxnSpPr>
            <a:cxnSpLocks/>
            <a:stCxn id="30" idx="3"/>
            <a:endCxn id="43" idx="1"/>
          </p:cNvCxnSpPr>
          <p:nvPr/>
        </p:nvCxnSpPr>
        <p:spPr>
          <a:xfrm flipV="1">
            <a:off x="4792688" y="4745176"/>
            <a:ext cx="239321" cy="146162"/>
          </a:xfrm>
          <a:prstGeom prst="bentConnector3">
            <a:avLst>
              <a:gd name="adj1" fmla="val 50000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24728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일괄 분해 시스템 </a:t>
            </a:r>
            <a:r>
              <a:rPr lang="en-US" altLang="ko-KR" sz="3200" dirty="0"/>
              <a:t>- </a:t>
            </a:r>
            <a:r>
              <a:rPr lang="ko-KR" altLang="en-US" sz="2400" dirty="0"/>
              <a:t>선택 분해 카드 추가</a:t>
            </a:r>
            <a:r>
              <a:rPr lang="en-US" altLang="ko-KR" sz="2400" dirty="0"/>
              <a:t>/</a:t>
            </a:r>
            <a:r>
              <a:rPr lang="ko-KR" altLang="en-US" sz="2400" dirty="0"/>
              <a:t>제외 규칙 및 세부설명</a:t>
            </a:r>
            <a:endParaRPr lang="en-US" altLang="ko-KR" sz="2400" dirty="0"/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6523D6ED-CD62-4829-A641-1A30C63A4E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1631142"/>
              </p:ext>
            </p:extLst>
          </p:nvPr>
        </p:nvGraphicFramePr>
        <p:xfrm>
          <a:off x="1904786" y="1257169"/>
          <a:ext cx="6010593" cy="2499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10593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분해 목록 카드 추가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 선택 모드가 활성화 상태일 때 카드를 클릭하면 카드 펼쳐 보기창을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51318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펼쳐보기에 추가로 분해 후 예상 숫자가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48250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펼쳐보기에 카드를 클릭하면 해당 레어도의 카드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장을 분해 목록에 추가한다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00699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표기된 카드의 분해 후 예상 숫자가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 되면 회색으로 비활성화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00812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 목록에 카드가 추가되면 선택한 카드를 분해 목록에 표기한다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356824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 목록에 카드가 추가되면 분해 후 예상 숫자가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차감된다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395056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7.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 목록에 카드가 추가되었을 경우 분해 후 획득 예상 조각을 계산한다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05941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8.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펼쳐보기 팝업창 외부를 클릭하면 펼쳐 보기창을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9361976"/>
                  </a:ext>
                </a:extLst>
              </a:tr>
            </a:tbl>
          </a:graphicData>
        </a:graphic>
      </p:graphicFrame>
      <p:sp>
        <p:nvSpPr>
          <p:cNvPr id="33" name="TextBox 32">
            <a:extLst>
              <a:ext uri="{FF2B5EF4-FFF2-40B4-BE49-F238E27FC236}">
                <a16:creationId xmlns:a16="http://schemas.microsoft.com/office/drawing/2014/main" id="{48E52D50-4D8F-416A-9E02-EB81F34E2DD2}"/>
              </a:ext>
            </a:extLst>
          </p:cNvPr>
          <p:cNvSpPr txBox="1"/>
          <p:nvPr/>
        </p:nvSpPr>
        <p:spPr>
          <a:xfrm>
            <a:off x="910440" y="5471888"/>
            <a:ext cx="35000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분해 선택 모드 활성화 상태에서 카드 클릭으로</a:t>
            </a:r>
            <a:endParaRPr lang="en-US" altLang="ko-KR" sz="1200" dirty="0"/>
          </a:p>
          <a:p>
            <a:pPr algn="ctr"/>
            <a:r>
              <a:rPr lang="ko-KR" altLang="en-US" sz="1200" dirty="0"/>
              <a:t>카드 펼쳐 보기창 팝업</a:t>
            </a:r>
            <a:endParaRPr lang="en-US" altLang="ko-KR" sz="12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8F75BD1-4E64-49BE-9151-1DDE52B0D8AD}"/>
              </a:ext>
            </a:extLst>
          </p:cNvPr>
          <p:cNvSpPr txBox="1"/>
          <p:nvPr/>
        </p:nvSpPr>
        <p:spPr>
          <a:xfrm>
            <a:off x="4343546" y="5775623"/>
            <a:ext cx="45969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펼쳐 보기창에 카드를 클릭으로</a:t>
            </a:r>
            <a:endParaRPr lang="en-US" altLang="ko-KR" sz="1200" dirty="0"/>
          </a:p>
          <a:p>
            <a:pPr algn="ctr"/>
            <a:r>
              <a:rPr lang="ko-KR" altLang="en-US" sz="1200" dirty="0"/>
              <a:t>카드 분해 목록에 </a:t>
            </a:r>
            <a:r>
              <a:rPr lang="en-US" altLang="ko-KR" sz="1200" dirty="0"/>
              <a:t>1</a:t>
            </a:r>
            <a:r>
              <a:rPr lang="ko-KR" altLang="en-US" sz="1200" dirty="0"/>
              <a:t>장 추가 및 분해 후 획득 예상 조각 계산</a:t>
            </a:r>
            <a:endParaRPr lang="en-US" altLang="ko-KR" sz="1200" dirty="0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C34721E-8307-4509-A832-50E4F1263D73}"/>
              </a:ext>
            </a:extLst>
          </p:cNvPr>
          <p:cNvGrpSpPr/>
          <p:nvPr/>
        </p:nvGrpSpPr>
        <p:grpSpPr>
          <a:xfrm>
            <a:off x="1093949" y="4149968"/>
            <a:ext cx="3133006" cy="1321922"/>
            <a:chOff x="1146586" y="4149968"/>
            <a:chExt cx="3133006" cy="1321922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A9CDC200-32B2-4ABA-9E71-CE58DE8723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0947" t="6425" r="34375" b="46996"/>
            <a:stretch/>
          </p:blipFill>
          <p:spPr>
            <a:xfrm>
              <a:off x="1146586" y="4149968"/>
              <a:ext cx="1448751" cy="1321920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F2A5AB57-82EF-44EF-B53D-7F123BD579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1127" t="6425" r="34330" b="46996"/>
            <a:stretch/>
          </p:blipFill>
          <p:spPr>
            <a:xfrm>
              <a:off x="2838790" y="4149968"/>
              <a:ext cx="1440802" cy="1321922"/>
            </a:xfrm>
            <a:prstGeom prst="rect">
              <a:avLst/>
            </a:prstGeom>
          </p:spPr>
        </p:pic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ADD85FAA-817D-4298-A7E3-4A0495F1AC2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59584" y="4404600"/>
              <a:ext cx="583859" cy="788276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69C7F552-42F7-4914-9B53-77FA43A2125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63705" y="4274577"/>
              <a:ext cx="939584" cy="1052387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6367B1C7-A0D8-43D1-ABF0-EC6A97853E9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85132" y="5031913"/>
              <a:ext cx="254709" cy="321926"/>
            </a:xfrm>
            <a:prstGeom prst="rect">
              <a:avLst/>
            </a:prstGeom>
            <a:ln>
              <a:noFill/>
            </a:ln>
          </p:spPr>
        </p:pic>
        <p:cxnSp>
          <p:nvCxnSpPr>
            <p:cNvPr id="35" name="연결선: 꺾임 34">
              <a:extLst>
                <a:ext uri="{FF2B5EF4-FFF2-40B4-BE49-F238E27FC236}">
                  <a16:creationId xmlns:a16="http://schemas.microsoft.com/office/drawing/2014/main" id="{FD8272A4-8545-4A37-B5F5-CF850A3DFEF9}"/>
                </a:ext>
              </a:extLst>
            </p:cNvPr>
            <p:cNvCxnSpPr>
              <a:cxnSpLocks/>
              <a:stCxn id="29" idx="3"/>
              <a:endCxn id="21" idx="1"/>
            </p:cNvCxnSpPr>
            <p:nvPr/>
          </p:nvCxnSpPr>
          <p:spPr>
            <a:xfrm flipV="1">
              <a:off x="2239841" y="4800771"/>
              <a:ext cx="823864" cy="392105"/>
            </a:xfrm>
            <a:prstGeom prst="bentConnector3">
              <a:avLst>
                <a:gd name="adj1" fmla="val 50000"/>
              </a:avLst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7" name="그림 26">
            <a:extLst>
              <a:ext uri="{FF2B5EF4-FFF2-40B4-BE49-F238E27FC236}">
                <a16:creationId xmlns:a16="http://schemas.microsoft.com/office/drawing/2014/main" id="{0C2775F4-A664-4E06-94C1-0A07A93555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/>
        </p:blipFill>
        <p:spPr>
          <a:xfrm>
            <a:off x="4343545" y="3756529"/>
            <a:ext cx="2985912" cy="144349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F287EB5-71F3-4F21-BA15-119536A3C0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0080" y="4363271"/>
            <a:ext cx="2930444" cy="1416679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450AF1F3-3C63-4652-8D0E-3C9CAB62D7B9}"/>
              </a:ext>
            </a:extLst>
          </p:cNvPr>
          <p:cNvSpPr>
            <a:spLocks noChangeAspect="1"/>
          </p:cNvSpPr>
          <p:nvPr/>
        </p:nvSpPr>
        <p:spPr>
          <a:xfrm>
            <a:off x="5831744" y="3929852"/>
            <a:ext cx="180717" cy="230981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7CB899D-3141-48D2-9986-65B99C281225}"/>
              </a:ext>
            </a:extLst>
          </p:cNvPr>
          <p:cNvSpPr>
            <a:spLocks noChangeAspect="1"/>
          </p:cNvSpPr>
          <p:nvPr/>
        </p:nvSpPr>
        <p:spPr>
          <a:xfrm>
            <a:off x="6705427" y="4661900"/>
            <a:ext cx="156560" cy="197061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EB3E3AC-E63D-4F47-A3E2-8C5EF5A3CA84}"/>
              </a:ext>
            </a:extLst>
          </p:cNvPr>
          <p:cNvSpPr>
            <a:spLocks noChangeAspect="1"/>
          </p:cNvSpPr>
          <p:nvPr/>
        </p:nvSpPr>
        <p:spPr>
          <a:xfrm>
            <a:off x="6678630" y="5446500"/>
            <a:ext cx="426243" cy="117312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51458D5-20DC-48F9-86C1-DCBD08A002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30302" y="1257169"/>
            <a:ext cx="2184625" cy="4980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8973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일괄 분해 시스템 </a:t>
            </a:r>
            <a:r>
              <a:rPr lang="en-US" altLang="ko-KR" sz="3200" dirty="0"/>
              <a:t>- </a:t>
            </a:r>
            <a:r>
              <a:rPr lang="ko-KR" altLang="en-US" sz="2400" dirty="0"/>
              <a:t>선택 분해 카드 추가</a:t>
            </a:r>
            <a:r>
              <a:rPr lang="en-US" altLang="ko-KR" sz="2400" dirty="0"/>
              <a:t>/</a:t>
            </a:r>
            <a:r>
              <a:rPr lang="ko-KR" altLang="en-US" sz="2400" dirty="0"/>
              <a:t>제외 규칙 및 세부설명</a:t>
            </a:r>
            <a:endParaRPr lang="en-US" altLang="ko-KR" sz="2400" dirty="0"/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6523D6ED-CD62-4829-A641-1A30C63A4E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0984475"/>
              </p:ext>
            </p:extLst>
          </p:nvPr>
        </p:nvGraphicFramePr>
        <p:xfrm>
          <a:off x="1917699" y="2195102"/>
          <a:ext cx="5942330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42330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분해 목록 카드 제외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 목록의 카드를 클릭하면 해당 레어도의 카드를 분해 목록에서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장 제외한다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85668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 목록에서 카드가 제외되면 해당 카드의 분해 후 예상 숫자가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증가한다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22433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 목록에 카드가 제외되었을 경우 분해 후 획득 예상 조각을 계산한다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49391747"/>
                  </a:ext>
                </a:extLst>
              </a:tr>
            </a:tbl>
          </a:graphicData>
        </a:graphic>
      </p:graphicFrame>
      <p:grpSp>
        <p:nvGrpSpPr>
          <p:cNvPr id="9" name="그룹 8">
            <a:extLst>
              <a:ext uri="{FF2B5EF4-FFF2-40B4-BE49-F238E27FC236}">
                <a16:creationId xmlns:a16="http://schemas.microsoft.com/office/drawing/2014/main" id="{F0B3AD5A-6FB4-4F08-B805-15E1AF6D2D29}"/>
              </a:ext>
            </a:extLst>
          </p:cNvPr>
          <p:cNvGrpSpPr>
            <a:grpSpLocks noChangeAspect="1"/>
          </p:cNvGrpSpPr>
          <p:nvPr/>
        </p:nvGrpSpPr>
        <p:grpSpPr>
          <a:xfrm>
            <a:off x="1437409" y="3751769"/>
            <a:ext cx="6838373" cy="1919852"/>
            <a:chOff x="1520536" y="3383243"/>
            <a:chExt cx="8358014" cy="2346486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93ED7FE6-73C9-4FD5-83EF-80A6872FE1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32435" y="3383243"/>
              <a:ext cx="3946115" cy="1907689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FBDD2C36-9FFB-462F-A768-16DF70D632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20536" y="3384564"/>
              <a:ext cx="3946113" cy="1907689"/>
            </a:xfrm>
            <a:prstGeom prst="rect">
              <a:avLst/>
            </a:prstGeom>
            <a:ln w="28575">
              <a:noFill/>
            </a:ln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8E52D50-4D8F-416A-9E02-EB81F34E2DD2}"/>
                </a:ext>
              </a:extLst>
            </p:cNvPr>
            <p:cNvSpPr txBox="1"/>
            <p:nvPr/>
          </p:nvSpPr>
          <p:spPr>
            <a:xfrm>
              <a:off x="1520536" y="5268064"/>
              <a:ext cx="394611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/>
                <a:t>분해 선택 목록창에 카드 클릭</a:t>
              </a:r>
              <a:endParaRPr lang="en-US" altLang="ko-KR" sz="1200" dirty="0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8F942FE7-4B3C-4635-A968-D1183208AB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32631" y="3752851"/>
              <a:ext cx="234369" cy="314658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6367B1C7-A0D8-43D1-ABF0-EC6A97853E9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78987" y="3933695"/>
              <a:ext cx="234369" cy="296219"/>
            </a:xfrm>
            <a:prstGeom prst="rect">
              <a:avLst/>
            </a:prstGeom>
            <a:ln>
              <a:noFill/>
            </a:ln>
          </p:spPr>
        </p:pic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7A338394-8A81-4072-AC4F-4992D4527A3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59851" y="3752851"/>
              <a:ext cx="234369" cy="314658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5" name="연결선: 꺾임 34">
              <a:extLst>
                <a:ext uri="{FF2B5EF4-FFF2-40B4-BE49-F238E27FC236}">
                  <a16:creationId xmlns:a16="http://schemas.microsoft.com/office/drawing/2014/main" id="{FD8272A4-8545-4A37-B5F5-CF850A3DFEF9}"/>
                </a:ext>
              </a:extLst>
            </p:cNvPr>
            <p:cNvCxnSpPr>
              <a:cxnSpLocks/>
              <a:stCxn id="29" idx="3"/>
              <a:endCxn id="26" idx="1"/>
            </p:cNvCxnSpPr>
            <p:nvPr/>
          </p:nvCxnSpPr>
          <p:spPr>
            <a:xfrm flipV="1">
              <a:off x="2813356" y="3910180"/>
              <a:ext cx="4046495" cy="171625"/>
            </a:xfrm>
            <a:prstGeom prst="bentConnector3">
              <a:avLst>
                <a:gd name="adj1" fmla="val 50000"/>
              </a:avLst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E0CBC2F0-53F1-4C06-AAF8-88039C1873E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751" y="4864425"/>
              <a:ext cx="579174" cy="117150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5" name="연결선: 꺾임 14">
              <a:extLst>
                <a:ext uri="{FF2B5EF4-FFF2-40B4-BE49-F238E27FC236}">
                  <a16:creationId xmlns:a16="http://schemas.microsoft.com/office/drawing/2014/main" id="{25F4F840-3B0C-4F3F-8DEC-A80CE638D821}"/>
                </a:ext>
              </a:extLst>
            </p:cNvPr>
            <p:cNvCxnSpPr>
              <a:cxnSpLocks/>
              <a:stCxn id="29" idx="3"/>
              <a:endCxn id="14" idx="1"/>
            </p:cNvCxnSpPr>
            <p:nvPr/>
          </p:nvCxnSpPr>
          <p:spPr>
            <a:xfrm>
              <a:off x="2813356" y="4081805"/>
              <a:ext cx="4008395" cy="841195"/>
            </a:xfrm>
            <a:prstGeom prst="bentConnector3">
              <a:avLst>
                <a:gd name="adj1" fmla="val 50000"/>
              </a:avLst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9DF6768-92A1-4AAA-94BB-F1981D66FA8E}"/>
                </a:ext>
              </a:extLst>
            </p:cNvPr>
            <p:cNvSpPr txBox="1"/>
            <p:nvPr/>
          </p:nvSpPr>
          <p:spPr>
            <a:xfrm>
              <a:off x="5932435" y="5268064"/>
              <a:ext cx="394611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/>
                <a:t>클릭한 카드 분해 선택 목록창에서 제외</a:t>
              </a:r>
              <a:endParaRPr lang="en-US" altLang="ko-KR" sz="1200" dirty="0"/>
            </a:p>
            <a:p>
              <a:pPr algn="ctr"/>
              <a:r>
                <a:rPr lang="ko-KR" altLang="en-US" sz="1200" dirty="0"/>
                <a:t>및 분해 후 획득 예상 조각 계산</a:t>
              </a:r>
              <a:endParaRPr lang="en-US" altLang="ko-KR" sz="1200" dirty="0"/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98A479AF-6AD8-4EBE-8AD4-B9FCA93B47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26634" y="2163380"/>
            <a:ext cx="1940392" cy="3178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2498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일괄 분해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공통 분해 결과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2299363"/>
              </p:ext>
            </p:extLst>
          </p:nvPr>
        </p:nvGraphicFramePr>
        <p:xfrm>
          <a:off x="1598998" y="1264453"/>
          <a:ext cx="5293043" cy="158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93043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공통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카드 분해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여분 카드 분해하기 버튼 또는 선택 카드 분해하기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버튼을 클릭하면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  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 최종 확인창을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17144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확인 버튼을 클릭하면 선택된 카드를 분해하고 조각을 획득한다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263981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카드를 모두 분해하고 조각을 획득하면 획득한 분해 결과창을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91489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화면을 클릭하면 일괄 분해 결과창과 분해 최종 확인창을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0576536"/>
                  </a:ext>
                </a:extLst>
              </a:tr>
            </a:tbl>
          </a:graphicData>
        </a:graphic>
      </p:graphicFrame>
      <p:pic>
        <p:nvPicPr>
          <p:cNvPr id="55" name="그림 54">
            <a:extLst>
              <a:ext uri="{FF2B5EF4-FFF2-40B4-BE49-F238E27FC236}">
                <a16:creationId xmlns:a16="http://schemas.microsoft.com/office/drawing/2014/main" id="{1B850D39-77CB-42EC-B281-072153E047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5340" y="1353187"/>
            <a:ext cx="3247307" cy="2399663"/>
          </a:xfrm>
          <a:prstGeom prst="rect">
            <a:avLst/>
          </a:prstGeom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E9E65367-3B60-4F9E-865B-3245BFC4CF47}"/>
              </a:ext>
            </a:extLst>
          </p:cNvPr>
          <p:cNvGrpSpPr>
            <a:grpSpLocks noChangeAspect="1"/>
          </p:cNvGrpSpPr>
          <p:nvPr/>
        </p:nvGrpSpPr>
        <p:grpSpPr>
          <a:xfrm>
            <a:off x="1437073" y="2908506"/>
            <a:ext cx="4070640" cy="1239704"/>
            <a:chOff x="777582" y="3448693"/>
            <a:chExt cx="2530354" cy="770614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38BA41BF-B9C9-4DA5-ABAD-43E3817449FC}"/>
                </a:ext>
              </a:extLst>
            </p:cNvPr>
            <p:cNvSpPr txBox="1"/>
            <p:nvPr/>
          </p:nvSpPr>
          <p:spPr>
            <a:xfrm>
              <a:off x="1836367" y="4066253"/>
              <a:ext cx="1265739" cy="153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여분 카드 분해하기 버튼 클릭</a:t>
              </a:r>
              <a:endParaRPr lang="en-US" altLang="ko-KR" sz="1000" dirty="0"/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969425F6-C15E-4649-BFA1-51E376F2B3E3}"/>
                </a:ext>
              </a:extLst>
            </p:cNvPr>
            <p:cNvGrpSpPr/>
            <p:nvPr/>
          </p:nvGrpSpPr>
          <p:grpSpPr>
            <a:xfrm>
              <a:off x="777582" y="3448693"/>
              <a:ext cx="2530354" cy="631805"/>
              <a:chOff x="521724" y="1826696"/>
              <a:chExt cx="2878513" cy="772811"/>
            </a:xfrm>
          </p:grpSpPr>
          <p:pic>
            <p:nvPicPr>
              <p:cNvPr id="26" name="그림 25">
                <a:extLst>
                  <a:ext uri="{FF2B5EF4-FFF2-40B4-BE49-F238E27FC236}">
                    <a16:creationId xmlns:a16="http://schemas.microsoft.com/office/drawing/2014/main" id="{B7911DBA-E583-411A-A243-BB2271C3FB9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tretch/>
            </p:blipFill>
            <p:spPr>
              <a:xfrm>
                <a:off x="521724" y="1826696"/>
                <a:ext cx="2878513" cy="772811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F98DE811-8427-4D3F-9077-459AFDBF2E68}"/>
                  </a:ext>
                </a:extLst>
              </p:cNvPr>
              <p:cNvSpPr/>
              <p:nvPr/>
            </p:nvSpPr>
            <p:spPr>
              <a:xfrm>
                <a:off x="2833361" y="2472629"/>
                <a:ext cx="550146" cy="109454"/>
              </a:xfrm>
              <a:prstGeom prst="rect">
                <a:avLst/>
              </a:prstGeom>
              <a:noFill/>
              <a:ln w="190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69DCB48C-CB41-401F-B005-D58025368729}"/>
              </a:ext>
            </a:extLst>
          </p:cNvPr>
          <p:cNvGrpSpPr>
            <a:grpSpLocks noChangeAspect="1"/>
          </p:cNvGrpSpPr>
          <p:nvPr/>
        </p:nvGrpSpPr>
        <p:grpSpPr>
          <a:xfrm>
            <a:off x="1276745" y="3982528"/>
            <a:ext cx="2055804" cy="2267569"/>
            <a:chOff x="682138" y="4114074"/>
            <a:chExt cx="1277910" cy="1409545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1B92774-963F-4159-87F3-68A1EE66F41B}"/>
                </a:ext>
              </a:extLst>
            </p:cNvPr>
            <p:cNvSpPr txBox="1"/>
            <p:nvPr/>
          </p:nvSpPr>
          <p:spPr>
            <a:xfrm>
              <a:off x="682138" y="5370565"/>
              <a:ext cx="1277910" cy="153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선택 카드 분해하기 버튼 클릭</a:t>
              </a:r>
              <a:endParaRPr lang="en-US" altLang="ko-KR" sz="1000" dirty="0"/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8C49C5B-E5D3-433E-914F-9B82CF199ABA}"/>
                </a:ext>
              </a:extLst>
            </p:cNvPr>
            <p:cNvGrpSpPr/>
            <p:nvPr/>
          </p:nvGrpSpPr>
          <p:grpSpPr>
            <a:xfrm>
              <a:off x="781800" y="4114074"/>
              <a:ext cx="1103494" cy="1258404"/>
              <a:chOff x="6326336" y="1952625"/>
              <a:chExt cx="1255327" cy="1539254"/>
            </a:xfrm>
          </p:grpSpPr>
          <p:pic>
            <p:nvPicPr>
              <p:cNvPr id="25" name="그림 24">
                <a:extLst>
                  <a:ext uri="{FF2B5EF4-FFF2-40B4-BE49-F238E27FC236}">
                    <a16:creationId xmlns:a16="http://schemas.microsoft.com/office/drawing/2014/main" id="{5D58133E-067C-48B2-9A5E-4FE88D6CF3B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r="60574"/>
              <a:stretch/>
            </p:blipFill>
            <p:spPr>
              <a:xfrm>
                <a:off x="6326336" y="1952625"/>
                <a:ext cx="1255327" cy="1539254"/>
              </a:xfrm>
              <a:prstGeom prst="rect">
                <a:avLst/>
              </a:prstGeom>
              <a:ln w="28575">
                <a:noFill/>
              </a:ln>
            </p:spPr>
          </p:pic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1DF3B74B-1A81-4B98-AA6D-E56B3294A2A2}"/>
                  </a:ext>
                </a:extLst>
              </p:cNvPr>
              <p:cNvSpPr/>
              <p:nvPr/>
            </p:nvSpPr>
            <p:spPr>
              <a:xfrm>
                <a:off x="6850856" y="3335858"/>
                <a:ext cx="702470" cy="138637"/>
              </a:xfrm>
              <a:prstGeom prst="rect">
                <a:avLst/>
              </a:prstGeom>
              <a:noFill/>
              <a:ln w="190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cxnSp>
        <p:nvCxnSpPr>
          <p:cNvPr id="48" name="연결선: 꺾임 47">
            <a:extLst>
              <a:ext uri="{FF2B5EF4-FFF2-40B4-BE49-F238E27FC236}">
                <a16:creationId xmlns:a16="http://schemas.microsoft.com/office/drawing/2014/main" id="{D2D66275-42A0-42C9-B91C-A167A7B3CEB3}"/>
              </a:ext>
            </a:extLst>
          </p:cNvPr>
          <p:cNvCxnSpPr>
            <a:cxnSpLocks/>
            <a:stCxn id="46" idx="2"/>
            <a:endCxn id="44" idx="0"/>
          </p:cNvCxnSpPr>
          <p:nvPr/>
        </p:nvCxnSpPr>
        <p:spPr>
          <a:xfrm rot="5400000">
            <a:off x="4835483" y="4161567"/>
            <a:ext cx="519156" cy="1"/>
          </a:xfrm>
          <a:prstGeom prst="bentConnector3">
            <a:avLst>
              <a:gd name="adj1" fmla="val 50000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연결선: 꺾임 52">
            <a:extLst>
              <a:ext uri="{FF2B5EF4-FFF2-40B4-BE49-F238E27FC236}">
                <a16:creationId xmlns:a16="http://schemas.microsoft.com/office/drawing/2014/main" id="{7E321250-7CBD-459B-A213-F4B50172B51F}"/>
              </a:ext>
            </a:extLst>
          </p:cNvPr>
          <p:cNvCxnSpPr>
            <a:cxnSpLocks/>
            <a:stCxn id="49" idx="3"/>
            <a:endCxn id="44" idx="0"/>
          </p:cNvCxnSpPr>
          <p:nvPr/>
        </p:nvCxnSpPr>
        <p:spPr>
          <a:xfrm flipV="1">
            <a:off x="3172218" y="4421145"/>
            <a:ext cx="1922842" cy="1471777"/>
          </a:xfrm>
          <a:prstGeom prst="bentConnector4">
            <a:avLst>
              <a:gd name="adj1" fmla="val 16452"/>
              <a:gd name="adj2" fmla="val 115532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그룹 9">
            <a:extLst>
              <a:ext uri="{FF2B5EF4-FFF2-40B4-BE49-F238E27FC236}">
                <a16:creationId xmlns:a16="http://schemas.microsoft.com/office/drawing/2014/main" id="{5D2621C1-E7BE-4F3C-9169-05C1B20BE607}"/>
              </a:ext>
            </a:extLst>
          </p:cNvPr>
          <p:cNvGrpSpPr>
            <a:grpSpLocks noChangeAspect="1"/>
          </p:cNvGrpSpPr>
          <p:nvPr/>
        </p:nvGrpSpPr>
        <p:grpSpPr>
          <a:xfrm>
            <a:off x="3804923" y="4421145"/>
            <a:ext cx="2580273" cy="1988557"/>
            <a:chOff x="5008371" y="3142383"/>
            <a:chExt cx="3025385" cy="2331595"/>
          </a:xfrm>
        </p:grpSpPr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87B33409-FD1D-421B-AE1A-23F92D71090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008371" y="3142383"/>
              <a:ext cx="3025385" cy="1814783"/>
            </a:xfrm>
            <a:prstGeom prst="rect">
              <a:avLst/>
            </a:prstGeom>
            <a:ln w="19050">
              <a:solidFill>
                <a:srgbClr val="C00000"/>
              </a:solidFill>
            </a:ln>
          </p:spPr>
        </p:pic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EF4C45C5-0976-4DC9-A3F0-6A6B94AA2B5A}"/>
                </a:ext>
              </a:extLst>
            </p:cNvPr>
            <p:cNvSpPr txBox="1"/>
            <p:nvPr/>
          </p:nvSpPr>
          <p:spPr>
            <a:xfrm>
              <a:off x="5432225" y="5004847"/>
              <a:ext cx="2162828" cy="4691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분해 최종 확인창 팝업</a:t>
              </a:r>
              <a:endParaRPr lang="en-US" altLang="ko-KR" sz="1000" dirty="0"/>
            </a:p>
            <a:p>
              <a:pPr algn="ctr"/>
              <a:r>
                <a:rPr lang="ko-KR" altLang="en-US" sz="1000" dirty="0"/>
                <a:t>및 확인 버튼 클릭</a:t>
              </a:r>
              <a:endParaRPr lang="en-US" altLang="ko-KR" sz="1000" dirty="0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5A2B815F-805E-4943-A180-CD284BACE395}"/>
                </a:ext>
              </a:extLst>
            </p:cNvPr>
            <p:cNvSpPr/>
            <p:nvPr/>
          </p:nvSpPr>
          <p:spPr>
            <a:xfrm>
              <a:off x="6641403" y="3692058"/>
              <a:ext cx="632522" cy="254468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E6155655-FB74-4694-96AB-A53CD12D2FAD}"/>
              </a:ext>
            </a:extLst>
          </p:cNvPr>
          <p:cNvGrpSpPr>
            <a:grpSpLocks noChangeAspect="1"/>
          </p:cNvGrpSpPr>
          <p:nvPr/>
        </p:nvGrpSpPr>
        <p:grpSpPr>
          <a:xfrm>
            <a:off x="6837749" y="3982527"/>
            <a:ext cx="3898488" cy="2159119"/>
            <a:chOff x="4842416" y="4043118"/>
            <a:chExt cx="2233544" cy="1237015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D851B5BD-ECCD-43A1-9138-4EFAA8D64949}"/>
                </a:ext>
              </a:extLst>
            </p:cNvPr>
            <p:cNvGrpSpPr/>
            <p:nvPr/>
          </p:nvGrpSpPr>
          <p:grpSpPr>
            <a:xfrm>
              <a:off x="4842416" y="4043118"/>
              <a:ext cx="2233544" cy="1081119"/>
              <a:chOff x="6095999" y="4961935"/>
              <a:chExt cx="2634824" cy="1275354"/>
            </a:xfrm>
          </p:grpSpPr>
          <p:pic>
            <p:nvPicPr>
              <p:cNvPr id="16" name="그림 15">
                <a:extLst>
                  <a:ext uri="{FF2B5EF4-FFF2-40B4-BE49-F238E27FC236}">
                    <a16:creationId xmlns:a16="http://schemas.microsoft.com/office/drawing/2014/main" id="{5CF215E8-85B4-4525-BE4B-0C0C5D6B6E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096000" y="4961935"/>
                <a:ext cx="2634823" cy="1268618"/>
              </a:xfrm>
              <a:prstGeom prst="rect">
                <a:avLst/>
              </a:prstGeom>
              <a:ln>
                <a:solidFill>
                  <a:srgbClr val="C00000"/>
                </a:solidFill>
              </a:ln>
            </p:spPr>
          </p:pic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B3CAC76D-AA0D-485C-A295-C7DE72065087}"/>
                  </a:ext>
                </a:extLst>
              </p:cNvPr>
              <p:cNvSpPr/>
              <p:nvPr/>
            </p:nvSpPr>
            <p:spPr>
              <a:xfrm>
                <a:off x="6095999" y="4963035"/>
                <a:ext cx="2634823" cy="1274254"/>
              </a:xfrm>
              <a:prstGeom prst="rect">
                <a:avLst/>
              </a:prstGeom>
              <a:noFill/>
              <a:ln w="190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65E7341-C4CE-470C-AB97-B16AEE3D6F20}"/>
                </a:ext>
              </a:extLst>
            </p:cNvPr>
            <p:cNvSpPr txBox="1"/>
            <p:nvPr/>
          </p:nvSpPr>
          <p:spPr>
            <a:xfrm>
              <a:off x="5439092" y="5139067"/>
              <a:ext cx="1040192" cy="1410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분해 결과 요약창 팝업</a:t>
              </a:r>
              <a:endParaRPr lang="en-US" altLang="ko-KR" sz="1000" dirty="0"/>
            </a:p>
          </p:txBody>
        </p:sp>
      </p:grpSp>
      <p:cxnSp>
        <p:nvCxnSpPr>
          <p:cNvPr id="35" name="연결선: 꺾임 34">
            <a:extLst>
              <a:ext uri="{FF2B5EF4-FFF2-40B4-BE49-F238E27FC236}">
                <a16:creationId xmlns:a16="http://schemas.microsoft.com/office/drawing/2014/main" id="{636FFD59-B67C-40EC-A4BC-D2760E8D6450}"/>
              </a:ext>
            </a:extLst>
          </p:cNvPr>
          <p:cNvCxnSpPr>
            <a:cxnSpLocks/>
            <a:stCxn id="31" idx="3"/>
            <a:endCxn id="29" idx="0"/>
          </p:cNvCxnSpPr>
          <p:nvPr/>
        </p:nvCxnSpPr>
        <p:spPr>
          <a:xfrm flipV="1">
            <a:off x="5737156" y="3984156"/>
            <a:ext cx="3049837" cy="1014308"/>
          </a:xfrm>
          <a:prstGeom prst="bentConnector4">
            <a:avLst>
              <a:gd name="adj1" fmla="val 18043"/>
              <a:gd name="adj2" fmla="val 122538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90291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E62636-CC71-ED59-353F-385830541F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B5452039-9EE7-4050-9AE4-DC57406BE2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1295756"/>
              </p:ext>
            </p:extLst>
          </p:nvPr>
        </p:nvGraphicFramePr>
        <p:xfrm>
          <a:off x="738346" y="1443990"/>
          <a:ext cx="10715308" cy="2209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0680">
                  <a:extLst>
                    <a:ext uri="{9D8B030D-6E8A-4147-A177-3AD203B41FA5}">
                      <a16:colId xmlns:a16="http://schemas.microsoft.com/office/drawing/2014/main" val="496383144"/>
                    </a:ext>
                  </a:extLst>
                </a:gridCol>
                <a:gridCol w="1233805">
                  <a:extLst>
                    <a:ext uri="{9D8B030D-6E8A-4147-A177-3AD203B41FA5}">
                      <a16:colId xmlns:a16="http://schemas.microsoft.com/office/drawing/2014/main" val="3683499362"/>
                    </a:ext>
                  </a:extLst>
                </a:gridCol>
                <a:gridCol w="2884805">
                  <a:extLst>
                    <a:ext uri="{9D8B030D-6E8A-4147-A177-3AD203B41FA5}">
                      <a16:colId xmlns:a16="http://schemas.microsoft.com/office/drawing/2014/main" val="1218913743"/>
                    </a:ext>
                  </a:extLst>
                </a:gridCol>
                <a:gridCol w="906780">
                  <a:extLst>
                    <a:ext uri="{9D8B030D-6E8A-4147-A177-3AD203B41FA5}">
                      <a16:colId xmlns:a16="http://schemas.microsoft.com/office/drawing/2014/main" val="1111129856"/>
                    </a:ext>
                  </a:extLst>
                </a:gridCol>
                <a:gridCol w="4059238">
                  <a:extLst>
                    <a:ext uri="{9D8B030D-6E8A-4147-A177-3AD203B41FA5}">
                      <a16:colId xmlns:a16="http://schemas.microsoft.com/office/drawing/2014/main" val="3707067078"/>
                    </a:ext>
                  </a:extLst>
                </a:gridCol>
              </a:tblGrid>
              <a:tr h="130845"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lt"/>
                        </a:rPr>
                        <a:t>카드 일괄 분해 시스템 참조 데이터 위치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086500"/>
                  </a:ext>
                </a:extLst>
              </a:tr>
              <a:tr h="1231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Data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파일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인덱스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데이터 타입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기타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5212579"/>
                  </a:ext>
                </a:extLst>
              </a:tr>
              <a:tr h="1231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분해 획득 조각 매수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제작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분해 테이블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분해 획득 조각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(Decomposition Gain Fragment)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Float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8084771"/>
                  </a:ext>
                </a:extLst>
              </a:tr>
              <a:tr h="1231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카드 보유 매수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 –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노멀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유저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Card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테이블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노멀 레어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(Normal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Rare)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Float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49732841"/>
                  </a:ext>
                </a:extLst>
              </a:tr>
              <a:tr h="1231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카드 보유 매수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–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실버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유저 </a:t>
                      </a:r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Card </a:t>
                      </a: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테이블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실버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레어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(Silver Rare)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Float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56919196"/>
                  </a:ext>
                </a:extLst>
              </a:tr>
              <a:tr h="1231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보유 매수 </a:t>
                      </a: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– </a:t>
                      </a: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골드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유저 </a:t>
                      </a:r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Card </a:t>
                      </a: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테이블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골드 레어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(Gold Rare)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Float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5679016"/>
                  </a:ext>
                </a:extLst>
              </a:tr>
              <a:tr h="1231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보유 매수 </a:t>
                      </a: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– </a:t>
                      </a: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슈퍼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유저 </a:t>
                      </a:r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Card </a:t>
                      </a: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테이블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슈퍼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레어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(Super Rare)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Float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6543426"/>
                  </a:ext>
                </a:extLst>
              </a:tr>
              <a:tr h="1231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보유 매수 </a:t>
                      </a: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– </a:t>
                      </a: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울트라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유저 </a:t>
                      </a: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Card </a:t>
                      </a: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테이블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울트라 레어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(Ultra Rare)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Float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1827954"/>
                  </a:ext>
                </a:extLst>
              </a:tr>
              <a:tr h="1231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보유 조각 매수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유저 </a:t>
                      </a: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DB </a:t>
                      </a: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테이블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소유 조각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(Fragment)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Float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4136853"/>
                  </a:ext>
                </a:extLst>
              </a:tr>
            </a:tbl>
          </a:graphicData>
        </a:graphic>
      </p:graphicFrame>
      <p:sp>
        <p:nvSpPr>
          <p:cNvPr id="4" name="제목 1">
            <a:extLst>
              <a:ext uri="{FF2B5EF4-FFF2-40B4-BE49-F238E27FC236}">
                <a16:creationId xmlns:a16="http://schemas.microsoft.com/office/drawing/2014/main" id="{DB70DBD6-4F59-4B9F-9F43-84DCA3A3EE9C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일괄 분해 시스템－</a:t>
            </a:r>
            <a:r>
              <a:rPr lang="ko-KR" altLang="en-US" sz="2400" dirty="0"/>
              <a:t> 데이터 참조 위치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15467223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96A22146-1DD8-4C88-930B-8E435675FC2C}"/>
              </a:ext>
            </a:extLst>
          </p:cNvPr>
          <p:cNvSpPr txBox="1">
            <a:spLocks/>
          </p:cNvSpPr>
          <p:nvPr/>
        </p:nvSpPr>
        <p:spPr>
          <a:xfrm>
            <a:off x="3928532" y="2276600"/>
            <a:ext cx="4334936" cy="2304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dirty="0"/>
              <a:t>Q &amp; A</a:t>
            </a:r>
            <a:endParaRPr lang="en-US" altLang="ko-KR" sz="4800" dirty="0"/>
          </a:p>
        </p:txBody>
      </p:sp>
    </p:spTree>
    <p:extLst>
      <p:ext uri="{BB962C8B-B14F-4D97-AF65-F5344CB8AC3E}">
        <p14:creationId xmlns:p14="http://schemas.microsoft.com/office/powerpoint/2010/main" val="8197185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20BCB528-75DC-4A72-BEAE-8B2584430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ko-KR" altLang="en-US" dirty="0"/>
              <a:t>카드 상세 정보 시스템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D08F52-D5F8-40FF-A45A-4FF9548E8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60368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44D303B4-F0D7-4A18-BE79-11E87CA39C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14096" y="3128739"/>
            <a:ext cx="4267678" cy="2058704"/>
          </a:xfrm>
          <a:prstGeom prst="rect">
            <a:avLst/>
          </a:prstGeo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상세 정보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개요 및 알고리즘</a:t>
            </a:r>
            <a:endParaRPr lang="en-US" altLang="ko-KR" sz="2400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0BA7C16-94BF-4A96-9C68-E6416A7956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0228" y="3128739"/>
            <a:ext cx="4267678" cy="2058704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A773A384-50DE-4599-A8B1-25548631FE41}"/>
              </a:ext>
            </a:extLst>
          </p:cNvPr>
          <p:cNvSpPr/>
          <p:nvPr/>
        </p:nvSpPr>
        <p:spPr>
          <a:xfrm>
            <a:off x="3419921" y="3377874"/>
            <a:ext cx="456754" cy="665489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97E87813-1C16-4C2B-8312-69BE9C3815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69224" y="3923081"/>
            <a:ext cx="214901" cy="27161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47D605D-81D4-448D-AE87-009A39B4E4A2}"/>
              </a:ext>
            </a:extLst>
          </p:cNvPr>
          <p:cNvSpPr txBox="1"/>
          <p:nvPr/>
        </p:nvSpPr>
        <p:spPr>
          <a:xfrm>
            <a:off x="1962192" y="5187443"/>
            <a:ext cx="31637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카드 클릭</a:t>
            </a:r>
            <a:endParaRPr lang="en-US" altLang="ko-KR" sz="14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17FB261-D1EA-4D7C-9B76-E116AF1E5F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18526" y="3525842"/>
            <a:ext cx="2293264" cy="146175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8007D18-D841-4E76-8C68-552171079DEC}"/>
              </a:ext>
            </a:extLst>
          </p:cNvPr>
          <p:cNvSpPr txBox="1"/>
          <p:nvPr/>
        </p:nvSpPr>
        <p:spPr>
          <a:xfrm>
            <a:off x="7066058" y="5187442"/>
            <a:ext cx="31637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상세 정보 팝업</a:t>
            </a:r>
            <a:endParaRPr lang="en-US" altLang="ko-KR" sz="1400" dirty="0"/>
          </a:p>
        </p:txBody>
      </p:sp>
      <p:cxnSp>
        <p:nvCxnSpPr>
          <p:cNvPr id="25" name="연결선: 꺾임 24">
            <a:extLst>
              <a:ext uri="{FF2B5EF4-FFF2-40B4-BE49-F238E27FC236}">
                <a16:creationId xmlns:a16="http://schemas.microsoft.com/office/drawing/2014/main" id="{2519C29B-BD3B-429A-A805-7A49600A164C}"/>
              </a:ext>
            </a:extLst>
          </p:cNvPr>
          <p:cNvCxnSpPr>
            <a:cxnSpLocks/>
            <a:stCxn id="20" idx="3"/>
            <a:endCxn id="6" idx="1"/>
          </p:cNvCxnSpPr>
          <p:nvPr/>
        </p:nvCxnSpPr>
        <p:spPr>
          <a:xfrm>
            <a:off x="3984125" y="4058887"/>
            <a:ext cx="4334401" cy="197834"/>
          </a:xfrm>
          <a:prstGeom prst="bentConnector3">
            <a:avLst>
              <a:gd name="adj1" fmla="val 50000"/>
            </a:avLst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D68BA3DB-D101-48F3-A3F4-A453630800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1012720"/>
              </p:ext>
            </p:extLst>
          </p:nvPr>
        </p:nvGraphicFramePr>
        <p:xfrm>
          <a:off x="1920000" y="1268413"/>
          <a:ext cx="8351998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51998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카드의 일러스트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조건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효과 등의 정보를 정리하여 상세히 볼 수 있는 시스템이다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4188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카드에 기제되어 있는 정보를 분해 및 재배치하여 플레이어가 해당 카드에 대한 정보를 이해하는 과정에서 도움을 주어 게임에 대한 이해도를 높이고 보다 높은 전략을 구상할 수 있게 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451792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상세 정보 시스템 </a:t>
            </a:r>
            <a:r>
              <a:rPr lang="en-US" altLang="ko-KR" sz="3200" dirty="0"/>
              <a:t>- </a:t>
            </a:r>
            <a:r>
              <a:rPr lang="ko-KR" altLang="en-US" sz="2400" dirty="0"/>
              <a:t>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5279679"/>
              </p:ext>
            </p:extLst>
          </p:nvPr>
        </p:nvGraphicFramePr>
        <p:xfrm>
          <a:off x="1694392" y="1382623"/>
          <a:ext cx="6866255" cy="1950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66255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카드 상세 정보 시스템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카드를 마우스 좌 클릭하는 것으로 상세 정보를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상세 정보 밖 영역이나 마우스 우 클릭을 하는 것으로 상세 정보를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47540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상세 정보에는 카드의 기본 정보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일러스트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이름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효과 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과 등급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레어도별 보유량이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75584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일러스트를 마우스 좌 클릭하면 일러스트를 확대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9469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강조된 고유 키워드를 클릭하는 것으로 해당 고유 키워드 설명창을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859665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마우스 좌 클릭으로 확대된 일러스트와 고유 키워드 설명창을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9922404"/>
                  </a:ext>
                </a:extLst>
              </a:tr>
            </a:tbl>
          </a:graphicData>
        </a:graphic>
      </p:graphicFrame>
      <p:grpSp>
        <p:nvGrpSpPr>
          <p:cNvPr id="7" name="그룹 6">
            <a:extLst>
              <a:ext uri="{FF2B5EF4-FFF2-40B4-BE49-F238E27FC236}">
                <a16:creationId xmlns:a16="http://schemas.microsoft.com/office/drawing/2014/main" id="{6A2366F9-23AE-4280-9B21-25703D57D9CB}"/>
              </a:ext>
            </a:extLst>
          </p:cNvPr>
          <p:cNvGrpSpPr>
            <a:grpSpLocks noChangeAspect="1"/>
          </p:cNvGrpSpPr>
          <p:nvPr/>
        </p:nvGrpSpPr>
        <p:grpSpPr>
          <a:xfrm>
            <a:off x="1694392" y="3774659"/>
            <a:ext cx="7035557" cy="2327735"/>
            <a:chOff x="695324" y="3808654"/>
            <a:chExt cx="5976410" cy="1977313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BDE5DB7F-CE4D-4EA3-A55F-7E88429E36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5325" y="3808654"/>
              <a:ext cx="2623609" cy="1672324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4F2B1C49-CE76-445E-ACC3-36FECF04D5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45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048125" y="3808654"/>
              <a:ext cx="2623609" cy="1672324"/>
            </a:xfrm>
            <a:prstGeom prst="rect">
              <a:avLst/>
            </a:prstGeom>
          </p:spPr>
        </p:pic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BA152262-538B-4B87-BF88-0FB271C26AC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476164" y="4389806"/>
              <a:ext cx="1767530" cy="510020"/>
            </a:xfrm>
            <a:prstGeom prst="rect">
              <a:avLst/>
            </a:prstGeom>
            <a:ln w="19050">
              <a:solidFill>
                <a:srgbClr val="C00000"/>
              </a:solidFill>
            </a:ln>
          </p:spPr>
        </p:pic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61066E2F-53D2-44C8-A108-15D895D54C1F}"/>
                </a:ext>
              </a:extLst>
            </p:cNvPr>
            <p:cNvSpPr/>
            <p:nvPr/>
          </p:nvSpPr>
          <p:spPr>
            <a:xfrm>
              <a:off x="2685184" y="4920741"/>
              <a:ext cx="229466" cy="122332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8523E322-F584-4CEC-8B1D-0514953D7DB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871145" y="4995238"/>
              <a:ext cx="302107" cy="381831"/>
            </a:xfrm>
            <a:prstGeom prst="rect">
              <a:avLst/>
            </a:prstGeom>
            <a:ln>
              <a:noFill/>
            </a:ln>
          </p:spPr>
        </p:pic>
        <p:cxnSp>
          <p:nvCxnSpPr>
            <p:cNvPr id="25" name="연결선: 꺾임 24">
              <a:extLst>
                <a:ext uri="{FF2B5EF4-FFF2-40B4-BE49-F238E27FC236}">
                  <a16:creationId xmlns:a16="http://schemas.microsoft.com/office/drawing/2014/main" id="{77F2E072-57C9-43A4-9AC1-C873D8CBA116}"/>
                </a:ext>
              </a:extLst>
            </p:cNvPr>
            <p:cNvCxnSpPr>
              <a:cxnSpLocks/>
              <a:stCxn id="24" idx="3"/>
              <a:endCxn id="2" idx="1"/>
            </p:cNvCxnSpPr>
            <p:nvPr/>
          </p:nvCxnSpPr>
          <p:spPr>
            <a:xfrm flipV="1">
              <a:off x="3173252" y="4644816"/>
              <a:ext cx="1302911" cy="541337"/>
            </a:xfrm>
            <a:prstGeom prst="bentConnector3">
              <a:avLst>
                <a:gd name="adj1" fmla="val 50000"/>
              </a:avLst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1A81D73-D04C-4006-AFE1-7A85E00EA720}"/>
                </a:ext>
              </a:extLst>
            </p:cNvPr>
            <p:cNvSpPr txBox="1"/>
            <p:nvPr/>
          </p:nvSpPr>
          <p:spPr>
            <a:xfrm>
              <a:off x="695324" y="5478190"/>
              <a:ext cx="26236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/>
                <a:t>고유 키워드 클릭</a:t>
              </a:r>
              <a:endParaRPr lang="en-US" altLang="ko-KR" sz="1400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69CD4EA-97D0-4E6B-8882-4A024EDE8610}"/>
                </a:ext>
              </a:extLst>
            </p:cNvPr>
            <p:cNvSpPr txBox="1"/>
            <p:nvPr/>
          </p:nvSpPr>
          <p:spPr>
            <a:xfrm>
              <a:off x="4048124" y="5478190"/>
              <a:ext cx="26236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/>
                <a:t>고유 키워드 설명 창 팝업 </a:t>
              </a:r>
              <a:endParaRPr lang="en-US" altLang="ko-KR" sz="1400" dirty="0"/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4E6D2AEC-79A3-4096-B988-E871F6F5BDE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60647" y="1382623"/>
            <a:ext cx="2157428" cy="4868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6026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E62636-CC71-ED59-353F-385830541F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B5452039-9EE7-4050-9AE4-DC57406BE2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2430044"/>
              </p:ext>
            </p:extLst>
          </p:nvPr>
        </p:nvGraphicFramePr>
        <p:xfrm>
          <a:off x="955834" y="1268413"/>
          <a:ext cx="10280332" cy="48234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4630">
                  <a:extLst>
                    <a:ext uri="{9D8B030D-6E8A-4147-A177-3AD203B41FA5}">
                      <a16:colId xmlns:a16="http://schemas.microsoft.com/office/drawing/2014/main" val="496383144"/>
                    </a:ext>
                  </a:extLst>
                </a:gridCol>
                <a:gridCol w="1216342">
                  <a:extLst>
                    <a:ext uri="{9D8B030D-6E8A-4147-A177-3AD203B41FA5}">
                      <a16:colId xmlns:a16="http://schemas.microsoft.com/office/drawing/2014/main" val="3683499362"/>
                    </a:ext>
                  </a:extLst>
                </a:gridCol>
                <a:gridCol w="2613342">
                  <a:extLst>
                    <a:ext uri="{9D8B030D-6E8A-4147-A177-3AD203B41FA5}">
                      <a16:colId xmlns:a16="http://schemas.microsoft.com/office/drawing/2014/main" val="1218913743"/>
                    </a:ext>
                  </a:extLst>
                </a:gridCol>
                <a:gridCol w="906780">
                  <a:extLst>
                    <a:ext uri="{9D8B030D-6E8A-4147-A177-3AD203B41FA5}">
                      <a16:colId xmlns:a16="http://schemas.microsoft.com/office/drawing/2014/main" val="1111129856"/>
                    </a:ext>
                  </a:extLst>
                </a:gridCol>
                <a:gridCol w="4059238">
                  <a:extLst>
                    <a:ext uri="{9D8B030D-6E8A-4147-A177-3AD203B41FA5}">
                      <a16:colId xmlns:a16="http://schemas.microsoft.com/office/drawing/2014/main" val="3707067078"/>
                    </a:ext>
                  </a:extLst>
                </a:gridCol>
              </a:tblGrid>
              <a:tr h="130845"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050" b="1" dirty="0">
                          <a:solidFill>
                            <a:schemeClr val="tx1"/>
                          </a:solidFill>
                          <a:latin typeface="+mn-lt"/>
                        </a:rPr>
                        <a:t>카드 상세 시스템 참조 데이터 위치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086500"/>
                  </a:ext>
                </a:extLst>
              </a:tr>
              <a:tr h="1231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Data 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파일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인덱스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데이터 타입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기타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5212579"/>
                  </a:ext>
                </a:extLst>
              </a:tr>
              <a:tr h="1231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카드 이름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카드 데이터 테이블</a:t>
                      </a:r>
                      <a:endParaRPr lang="en-US" altLang="ko-KR" sz="9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카드 명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(Card Name)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String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8084771"/>
                  </a:ext>
                </a:extLst>
              </a:tr>
              <a:tr h="1231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카드 메인 클래스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메인 클래스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(Main Class)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Shot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effectLst/>
                          <a:latin typeface="+mn-lt"/>
                        </a:rPr>
                        <a:t> 킹</a:t>
                      </a:r>
                      <a:r>
                        <a:rPr lang="en-US" altLang="ko-KR" sz="900" u="none" strike="noStrike" dirty="0">
                          <a:effectLst/>
                          <a:latin typeface="+mn-lt"/>
                        </a:rPr>
                        <a:t>-0, </a:t>
                      </a:r>
                      <a:r>
                        <a:rPr lang="ko-KR" altLang="en-US" sz="900" u="none" strike="noStrike" dirty="0">
                          <a:effectLst/>
                          <a:latin typeface="+mn-lt"/>
                        </a:rPr>
                        <a:t>퀸</a:t>
                      </a:r>
                      <a:r>
                        <a:rPr lang="en-US" altLang="ko-KR" sz="900" u="none" strike="noStrike" dirty="0">
                          <a:effectLst/>
                          <a:latin typeface="+mn-lt"/>
                        </a:rPr>
                        <a:t>-1, </a:t>
                      </a:r>
                      <a:r>
                        <a:rPr lang="ko-KR" altLang="en-US" sz="900" u="none" strike="noStrike" dirty="0">
                          <a:effectLst/>
                          <a:latin typeface="+mn-lt"/>
                        </a:rPr>
                        <a:t>나이트</a:t>
                      </a:r>
                      <a:r>
                        <a:rPr lang="en-US" altLang="ko-KR" sz="900" u="none" strike="noStrike" dirty="0">
                          <a:effectLst/>
                          <a:latin typeface="+mn-lt"/>
                        </a:rPr>
                        <a:t>-2, </a:t>
                      </a:r>
                      <a:r>
                        <a:rPr lang="ko-KR" altLang="en-US" sz="900" u="none" strike="noStrike" dirty="0">
                          <a:effectLst/>
                          <a:latin typeface="+mn-lt"/>
                        </a:rPr>
                        <a:t>비숍</a:t>
                      </a:r>
                      <a:r>
                        <a:rPr lang="en-US" altLang="ko-KR" sz="900" u="none" strike="noStrike" dirty="0">
                          <a:effectLst/>
                          <a:latin typeface="+mn-lt"/>
                        </a:rPr>
                        <a:t>-3, </a:t>
                      </a:r>
                      <a:r>
                        <a:rPr lang="ko-KR" altLang="en-US" sz="900" u="none" strike="noStrike" dirty="0">
                          <a:effectLst/>
                          <a:latin typeface="+mn-lt"/>
                        </a:rPr>
                        <a:t>루크</a:t>
                      </a:r>
                      <a:r>
                        <a:rPr lang="en-US" altLang="ko-KR" sz="900" u="none" strike="noStrike" dirty="0">
                          <a:effectLst/>
                          <a:latin typeface="+mn-lt"/>
                        </a:rPr>
                        <a:t>-4, </a:t>
                      </a:r>
                      <a:r>
                        <a:rPr lang="ko-KR" altLang="en-US" sz="900" u="none" strike="noStrike" dirty="0">
                          <a:effectLst/>
                          <a:latin typeface="+mn-lt"/>
                        </a:rPr>
                        <a:t>폰</a:t>
                      </a:r>
                      <a:r>
                        <a:rPr lang="en-US" altLang="ko-KR" sz="900" u="none" strike="noStrike" dirty="0">
                          <a:effectLst/>
                          <a:latin typeface="+mn-lt"/>
                        </a:rPr>
                        <a:t>-5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4136853"/>
                  </a:ext>
                </a:extLst>
              </a:tr>
              <a:tr h="1231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카드 서브 클래스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카드 데이터 테이블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서브 클래스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(Sub Class)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Shot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effectLst/>
                          <a:latin typeface="+mn-lt"/>
                        </a:rPr>
                        <a:t> 킹</a:t>
                      </a:r>
                      <a:r>
                        <a:rPr lang="en-US" altLang="ko-KR" sz="900" u="none" strike="noStrike" dirty="0">
                          <a:effectLst/>
                          <a:latin typeface="+mn-lt"/>
                        </a:rPr>
                        <a:t>-0, </a:t>
                      </a:r>
                      <a:r>
                        <a:rPr lang="ko-KR" altLang="en-US" sz="900" u="none" strike="noStrike" dirty="0">
                          <a:effectLst/>
                          <a:latin typeface="+mn-lt"/>
                        </a:rPr>
                        <a:t>퀸</a:t>
                      </a:r>
                      <a:r>
                        <a:rPr lang="en-US" altLang="ko-KR" sz="900" u="none" strike="noStrike" dirty="0">
                          <a:effectLst/>
                          <a:latin typeface="+mn-lt"/>
                        </a:rPr>
                        <a:t>-1, </a:t>
                      </a:r>
                      <a:r>
                        <a:rPr lang="ko-KR" altLang="en-US" sz="900" u="none" strike="noStrike" dirty="0">
                          <a:effectLst/>
                          <a:latin typeface="+mn-lt"/>
                        </a:rPr>
                        <a:t>나이트</a:t>
                      </a:r>
                      <a:r>
                        <a:rPr lang="en-US" altLang="ko-KR" sz="900" u="none" strike="noStrike" dirty="0">
                          <a:effectLst/>
                          <a:latin typeface="+mn-lt"/>
                        </a:rPr>
                        <a:t>-2, </a:t>
                      </a:r>
                      <a:r>
                        <a:rPr lang="ko-KR" altLang="en-US" sz="900" u="none" strike="noStrike" dirty="0">
                          <a:effectLst/>
                          <a:latin typeface="+mn-lt"/>
                        </a:rPr>
                        <a:t>비숍</a:t>
                      </a:r>
                      <a:r>
                        <a:rPr lang="en-US" altLang="ko-KR" sz="900" u="none" strike="noStrike" dirty="0">
                          <a:effectLst/>
                          <a:latin typeface="+mn-lt"/>
                        </a:rPr>
                        <a:t>-3, </a:t>
                      </a:r>
                      <a:r>
                        <a:rPr lang="ko-KR" altLang="en-US" sz="900" u="none" strike="noStrike" dirty="0">
                          <a:effectLst/>
                          <a:latin typeface="+mn-lt"/>
                        </a:rPr>
                        <a:t>루크</a:t>
                      </a:r>
                      <a:r>
                        <a:rPr lang="en-US" altLang="ko-KR" sz="900" u="none" strike="noStrike" dirty="0">
                          <a:effectLst/>
                          <a:latin typeface="+mn-lt"/>
                        </a:rPr>
                        <a:t>-4, </a:t>
                      </a:r>
                      <a:r>
                        <a:rPr lang="ko-KR" altLang="en-US" sz="900" u="none" strike="noStrike" dirty="0">
                          <a:effectLst/>
                          <a:latin typeface="+mn-lt"/>
                        </a:rPr>
                        <a:t>폰</a:t>
                      </a:r>
                      <a:r>
                        <a:rPr lang="en-US" altLang="ko-KR" sz="900" u="none" strike="noStrike" dirty="0">
                          <a:effectLst/>
                          <a:latin typeface="+mn-lt"/>
                        </a:rPr>
                        <a:t>-5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1218182"/>
                  </a:ext>
                </a:extLst>
              </a:tr>
              <a:tr h="1231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카드 종족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종족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(Tribe)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Shot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effectLst/>
                          <a:latin typeface="+mn-lt"/>
                        </a:rPr>
                        <a:t> 휴먼</a:t>
                      </a:r>
                      <a:r>
                        <a:rPr lang="en-US" altLang="ko-KR" sz="900" u="none" strike="noStrike" dirty="0">
                          <a:effectLst/>
                          <a:latin typeface="+mn-lt"/>
                        </a:rPr>
                        <a:t>-00, </a:t>
                      </a:r>
                      <a:r>
                        <a:rPr lang="ko-KR" altLang="en-US" sz="900" u="none" strike="noStrike" dirty="0">
                          <a:effectLst/>
                          <a:latin typeface="+mn-lt"/>
                        </a:rPr>
                        <a:t>정령</a:t>
                      </a:r>
                      <a:r>
                        <a:rPr lang="en-US" altLang="ko-KR" sz="900" u="none" strike="noStrike" dirty="0">
                          <a:effectLst/>
                          <a:latin typeface="+mn-lt"/>
                        </a:rPr>
                        <a:t>-01, </a:t>
                      </a:r>
                      <a:r>
                        <a:rPr lang="ko-KR" altLang="en-US" sz="900" u="none" strike="noStrike" dirty="0" err="1">
                          <a:effectLst/>
                          <a:latin typeface="+mn-lt"/>
                        </a:rPr>
                        <a:t>혈귀</a:t>
                      </a:r>
                      <a:r>
                        <a:rPr lang="en-US" altLang="ko-KR" sz="900" u="none" strike="noStrike" dirty="0">
                          <a:effectLst/>
                          <a:latin typeface="+mn-lt"/>
                        </a:rPr>
                        <a:t>-02, </a:t>
                      </a:r>
                      <a:r>
                        <a:rPr lang="ko-KR" altLang="en-US" sz="900" u="none" strike="noStrike" dirty="0">
                          <a:effectLst/>
                          <a:latin typeface="+mn-lt"/>
                        </a:rPr>
                        <a:t>기계</a:t>
                      </a:r>
                      <a:r>
                        <a:rPr lang="en-US" altLang="ko-KR" sz="900" u="none" strike="noStrike" dirty="0">
                          <a:effectLst/>
                          <a:latin typeface="+mn-lt"/>
                        </a:rPr>
                        <a:t>-03 ··· 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1721968"/>
                  </a:ext>
                </a:extLst>
              </a:tr>
              <a:tr h="1231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카드 소속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소속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(Affiliation)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Shot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effectLst/>
                          <a:latin typeface="+mn-lt"/>
                        </a:rPr>
                        <a:t> 무소속</a:t>
                      </a:r>
                      <a:r>
                        <a:rPr lang="en-US" altLang="ko-KR" sz="900" u="none" strike="noStrike" dirty="0">
                          <a:effectLst/>
                          <a:latin typeface="+mn-lt"/>
                        </a:rPr>
                        <a:t>-00, </a:t>
                      </a:r>
                      <a:r>
                        <a:rPr lang="ko-KR" altLang="en-US" sz="900" u="none" strike="noStrike" dirty="0">
                          <a:effectLst/>
                          <a:latin typeface="+mn-lt"/>
                        </a:rPr>
                        <a:t>기사단</a:t>
                      </a:r>
                      <a:r>
                        <a:rPr lang="en-US" altLang="ko-KR" sz="900" u="none" strike="noStrike" dirty="0">
                          <a:effectLst/>
                          <a:latin typeface="+mn-lt"/>
                        </a:rPr>
                        <a:t>-01, </a:t>
                      </a:r>
                      <a:r>
                        <a:rPr lang="ko-KR" altLang="en-US" sz="900" u="none" strike="noStrike" dirty="0" err="1">
                          <a:effectLst/>
                          <a:latin typeface="+mn-lt"/>
                        </a:rPr>
                        <a:t>마탑</a:t>
                      </a:r>
                      <a:r>
                        <a:rPr lang="en-US" altLang="ko-KR" sz="900" u="none" strike="noStrike" dirty="0">
                          <a:effectLst/>
                          <a:latin typeface="+mn-lt"/>
                        </a:rPr>
                        <a:t>-02, </a:t>
                      </a:r>
                      <a:r>
                        <a:rPr lang="ko-KR" altLang="en-US" sz="900" u="none" strike="noStrike" dirty="0">
                          <a:effectLst/>
                          <a:latin typeface="+mn-lt"/>
                        </a:rPr>
                        <a:t>신전</a:t>
                      </a:r>
                      <a:r>
                        <a:rPr lang="en-US" altLang="ko-KR" sz="900" u="none" strike="noStrike" dirty="0">
                          <a:effectLst/>
                          <a:latin typeface="+mn-lt"/>
                        </a:rPr>
                        <a:t>-03 ···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5080836"/>
                  </a:ext>
                </a:extLst>
              </a:tr>
              <a:tr h="1231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카드 사용 조건 텍스트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카드 사용 조건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(Card</a:t>
                      </a:r>
                      <a:r>
                        <a:rPr lang="en-US" altLang="ko-KR" sz="900" b="0" u="none" dirty="0">
                          <a:solidFill>
                            <a:schemeClr val="tx1"/>
                          </a:solidFill>
                          <a:latin typeface="+mn-lt"/>
                        </a:rPr>
                        <a:t> Use Condition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)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String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72386202"/>
                  </a:ext>
                </a:extLst>
              </a:tr>
              <a:tr h="1231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카드 효과 텍스트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효과 텍스트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(Effect Text)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String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4426949"/>
                  </a:ext>
                </a:extLst>
              </a:tr>
              <a:tr h="1231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기물 체력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기물 체력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(Piece Health Point)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Float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1618591"/>
                  </a:ext>
                </a:extLst>
              </a:tr>
              <a:tr h="1231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기물 공격력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기물 공격력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(Piece Attack Point)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Float</a:t>
                      </a:r>
                      <a:endParaRPr kumimoji="0" lang="ko-KR" alt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5669485"/>
                  </a:ext>
                </a:extLst>
              </a:tr>
              <a:tr h="1231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기물 사거리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기물 사거리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(Piece Range Point)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Float</a:t>
                      </a:r>
                      <a:endParaRPr kumimoji="0" lang="ko-KR" alt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4429402"/>
                  </a:ext>
                </a:extLst>
              </a:tr>
              <a:tr h="1231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기물 이동 속도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기물 이동 속도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(Piece Speed Point)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Float</a:t>
                      </a:r>
                      <a:endParaRPr kumimoji="0" lang="ko-KR" alt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3544376"/>
                  </a:ext>
                </a:extLst>
              </a:tr>
              <a:tr h="1231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스킬 사거리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스킬 사거리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(Skill Range)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Float</a:t>
                      </a:r>
                      <a:endParaRPr kumimoji="0" lang="ko-KR" alt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8021974"/>
                  </a:ext>
                </a:extLst>
              </a:tr>
              <a:tr h="1231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카드 보유 매수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 – 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노멀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유저 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Card 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테이블</a:t>
                      </a:r>
                      <a:endParaRPr lang="en-US" altLang="ko-KR" sz="9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노멀 레어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(Normal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Rare)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Float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26186461"/>
                  </a:ext>
                </a:extLst>
              </a:tr>
              <a:tr h="1231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카드 보유 매수 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– 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실버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유저 </a:t>
                      </a:r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Card </a:t>
                      </a:r>
                      <a:r>
                        <a:rPr kumimoji="0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테이블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실버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레어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(Silver Rare)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Float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0537317"/>
                  </a:ext>
                </a:extLst>
              </a:tr>
              <a:tr h="1231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보유 매수 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–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골드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유저 </a:t>
                      </a:r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Card </a:t>
                      </a:r>
                      <a:r>
                        <a:rPr kumimoji="0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테이블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골드 레어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(Gold Rare)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Float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174343"/>
                  </a:ext>
                </a:extLst>
              </a:tr>
              <a:tr h="1231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보유 매수 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–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슈퍼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유저 </a:t>
                      </a:r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Card </a:t>
                      </a:r>
                      <a:r>
                        <a:rPr kumimoji="0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테이블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슈퍼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레어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(Super Rare)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Float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185067"/>
                  </a:ext>
                </a:extLst>
              </a:tr>
              <a:tr h="1231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보유 매수 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–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울트라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유저 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Card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테이블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울트라 레어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(Ultra Rare)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Float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5764975"/>
                  </a:ext>
                </a:extLst>
              </a:tr>
              <a:tr h="1231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고유 키워드 이름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고유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키워드 테이블</a:t>
                      </a:r>
                      <a:endParaRPr lang="en-US" altLang="ko-KR" sz="9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고유 키워드 이름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(Origin Keyword Name)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문자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(64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자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)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10435356"/>
                  </a:ext>
                </a:extLst>
              </a:tr>
              <a:tr h="1231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고유 키워드 설정 텍스트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고유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키워드 테이블</a:t>
                      </a:r>
                      <a:endParaRPr lang="en-US" altLang="ko-KR" sz="9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고유 키워드 설정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(Origin Keyword Explanation)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문자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(128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자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5309318"/>
                  </a:ext>
                </a:extLst>
              </a:tr>
            </a:tbl>
          </a:graphicData>
        </a:graphic>
      </p:graphicFrame>
      <p:sp>
        <p:nvSpPr>
          <p:cNvPr id="4" name="제목 1">
            <a:extLst>
              <a:ext uri="{FF2B5EF4-FFF2-40B4-BE49-F238E27FC236}">
                <a16:creationId xmlns:a16="http://schemas.microsoft.com/office/drawing/2014/main" id="{DB70DBD6-4F59-4B9F-9F43-84DCA3A3EE9C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상세 정보 시스템－</a:t>
            </a:r>
            <a:r>
              <a:rPr lang="ko-KR" altLang="en-US" sz="2400" dirty="0"/>
              <a:t> 데이터 참조 위치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17356483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E62636-CC71-ED59-353F-385830541F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C716E0F2-BE25-4A8C-AE5A-2167F78CB975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상세 정보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UI </a:t>
            </a:r>
            <a:r>
              <a:rPr lang="ko-KR" altLang="en-US" sz="2400" dirty="0"/>
              <a:t>리소스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BB8B38E-1C94-4763-B1CE-5DF3A9C21A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4175" y="1328737"/>
            <a:ext cx="6343650" cy="484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065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20BCB528-75DC-4A72-BEAE-8B2584430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ko-KR" altLang="en-US" dirty="0"/>
              <a:t>카드 제작 시스템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D08F52-D5F8-40FF-A45A-4FF9548E8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81488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6722</TotalTime>
  <Pages>7</Pages>
  <Words>3000</Words>
  <Characters>0</Characters>
  <Application>Microsoft Office PowerPoint</Application>
  <DocSecurity>0</DocSecurity>
  <PresentationFormat>와이드스크린</PresentationFormat>
  <Lines>0</Lines>
  <Paragraphs>461</Paragraphs>
  <Slides>35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38" baseType="lpstr">
      <vt:lpstr>맑은 고딕</vt:lpstr>
      <vt:lpstr>Arial</vt:lpstr>
      <vt:lpstr>Office 테마</vt:lpstr>
      <vt:lpstr>카드 관리 시스템</vt:lpstr>
      <vt:lpstr>PowerPoint 프레젠테이션</vt:lpstr>
      <vt:lpstr>PowerPoint 프레젠테이션</vt:lpstr>
      <vt:lpstr>카드 상세 정보 시스템</vt:lpstr>
      <vt:lpstr>PowerPoint 프레젠테이션</vt:lpstr>
      <vt:lpstr>PowerPoint 프레젠테이션</vt:lpstr>
      <vt:lpstr>PowerPoint 프레젠테이션</vt:lpstr>
      <vt:lpstr>PowerPoint 프레젠테이션</vt:lpstr>
      <vt:lpstr>카드 제작 시스템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카드 분해 시스템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카드 일괄 분해 시스템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yjk0401</dc:creator>
  <cp:lastModifiedBy>User</cp:lastModifiedBy>
  <cp:revision>4217</cp:revision>
  <dcterms:modified xsi:type="dcterms:W3CDTF">2025-01-16T10:52:59Z</dcterms:modified>
  <cp:version>9.103.97.45139</cp:version>
</cp:coreProperties>
</file>